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6" r:id="rId3"/>
    <p:sldId id="265" r:id="rId4"/>
    <p:sldId id="269" r:id="rId5"/>
    <p:sldId id="275" r:id="rId6"/>
    <p:sldId id="276" r:id="rId7"/>
    <p:sldId id="339" r:id="rId8"/>
    <p:sldId id="289" r:id="rId9"/>
    <p:sldId id="291" r:id="rId10"/>
    <p:sldId id="290" r:id="rId11"/>
    <p:sldId id="292" r:id="rId12"/>
    <p:sldId id="329" r:id="rId13"/>
    <p:sldId id="293" r:id="rId14"/>
    <p:sldId id="294" r:id="rId15"/>
    <p:sldId id="341" r:id="rId16"/>
    <p:sldId id="340" r:id="rId17"/>
    <p:sldId id="296" r:id="rId18"/>
    <p:sldId id="330" r:id="rId19"/>
    <p:sldId id="333" r:id="rId20"/>
    <p:sldId id="334" r:id="rId21"/>
    <p:sldId id="335" r:id="rId22"/>
    <p:sldId id="336" r:id="rId23"/>
    <p:sldId id="337" r:id="rId24"/>
    <p:sldId id="305" r:id="rId25"/>
    <p:sldId id="306" r:id="rId26"/>
    <p:sldId id="320" r:id="rId27"/>
    <p:sldId id="321" r:id="rId28"/>
    <p:sldId id="326" r:id="rId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6699FF"/>
    <a:srgbClr val="3366FF"/>
    <a:srgbClr val="80008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>
      <p:cViewPr>
        <p:scale>
          <a:sx n="94" d="100"/>
          <a:sy n="94" d="100"/>
        </p:scale>
        <p:origin x="-88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72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D27BC6AB-39E7-42A4-9B47-DFF9CCC5BEC5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024A7192-8F41-4DF4-A697-B01905775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8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931164-DF2C-4231-A4A2-C498DF1CD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3BD52-2557-44A5-81C8-66FEF7D88E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175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413A9-CAE0-43EC-94CA-4875B61D96B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045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E2EC9-B7FD-4C9F-A19F-C4DD9F0CE49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639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E51BB-9304-4E18-9489-82021AAEEA0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0814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E1DE6-A758-4467-BE2F-014AFC67743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904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A29D4-F7E3-40E8-8FA5-E0381CA0377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1861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3428C-2C24-46FD-AAE2-B1C509791E6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8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77E9A-7730-4C38-8BF1-09F4A82DD75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322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C4C16-A22C-4975-BFC8-66B7FC6F757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671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79354-38BA-4802-B0F6-64589907F9A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3188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BB76F-B451-4B2F-9FE0-BD82D4C4F29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38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1CCFE-35C0-4638-96CA-8E96681D8E6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333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43E04-3962-404F-9303-FD0B335FA1E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875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8713F-3645-41EF-9DD9-CE58B0F6742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defRPr/>
            </a:pPr>
            <a:r>
              <a:rPr lang="en-US" sz="1100" b="1" dirty="0" smtClean="0"/>
              <a:t>Mutations are random.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1" eaLnBrk="1" hangingPunct="1">
              <a:defRPr/>
            </a:pPr>
            <a:r>
              <a:rPr lang="en-US" sz="1100" dirty="0" smtClean="0"/>
              <a:t>mutations can be beneficial, neutral, or harmful for the organism</a:t>
            </a:r>
          </a:p>
          <a:p>
            <a:pPr lvl="1" eaLnBrk="1" hangingPunct="1">
              <a:defRPr/>
            </a:pPr>
            <a:r>
              <a:rPr lang="en-US" sz="1100" dirty="0" smtClean="0"/>
              <a:t>mutations do not “try” to supply what the organism “needs.” </a:t>
            </a:r>
          </a:p>
          <a:p>
            <a:pPr lvl="1" eaLnBrk="1" hangingPunct="1">
              <a:defRPr/>
            </a:pPr>
            <a:r>
              <a:rPr lang="en-US" sz="1100" dirty="0" smtClean="0"/>
              <a:t>In this respect, mutations are </a:t>
            </a:r>
            <a:r>
              <a:rPr lang="en-US" sz="1100" b="1" u="sng" dirty="0" smtClean="0"/>
              <a:t>random</a:t>
            </a:r>
          </a:p>
          <a:p>
            <a:pPr lvl="2" eaLnBrk="1" hangingPunct="1">
              <a:defRPr/>
            </a:pPr>
            <a:r>
              <a:rPr lang="en-US" sz="1100" dirty="0" smtClean="0"/>
              <a:t>whether a particular mutation happens or not is unrelated to how useful that mutation would be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100" dirty="0" smtClean="0"/>
              <a:t>Only mutations that matter to large scale evolution are those that can be passed to offspring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100" dirty="0" smtClean="0"/>
              <a:t>Germ line mutations—mutations in egg or sperm</a:t>
            </a:r>
          </a:p>
          <a:p>
            <a:pPr eaLnBrk="1" hangingPunct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4107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944AE-E4EB-4842-88FE-9784F662A2B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298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478B7-AB59-4CAF-AED5-23C03D4F483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083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922BE-2DC6-4684-9E04-9156AC3E756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98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596D0-6906-47AD-8272-CD712036D7C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92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34279-E402-447A-B1F6-D9E1BDC5B4E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679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533400"/>
            <a:ext cx="21907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533400"/>
            <a:ext cx="64198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r>
              <a:rPr lang="en-US"/>
              <a:t>AP Biology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66FF"/>
                </a:solidFill>
              </a:defRPr>
            </a:lvl1pPr>
          </a:lstStyle>
          <a:p>
            <a:pPr>
              <a:defRPr/>
            </a:pPr>
            <a:r>
              <a:rPr lang="en-US"/>
              <a:t>Minzenmayer </a:t>
            </a:r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53" name="Group 29"/>
          <p:cNvGraphicFramePr>
            <a:graphicFrameLocks noGrp="1"/>
          </p:cNvGraphicFramePr>
          <p:nvPr/>
        </p:nvGraphicFramePr>
        <p:xfrm>
          <a:off x="0" y="0"/>
          <a:ext cx="9144000" cy="5181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grpSp>
        <p:nvGrpSpPr>
          <p:cNvPr id="1037" name="Group 48"/>
          <p:cNvGrpSpPr>
            <a:grpSpLocks/>
          </p:cNvGrpSpPr>
          <p:nvPr userDrawn="1"/>
        </p:nvGrpSpPr>
        <p:grpSpPr bwMode="auto">
          <a:xfrm>
            <a:off x="228600" y="685800"/>
            <a:ext cx="5562600" cy="2133600"/>
            <a:chOff x="144" y="912"/>
            <a:chExt cx="3504" cy="1344"/>
          </a:xfrm>
        </p:grpSpPr>
        <p:sp>
          <p:nvSpPr>
            <p:cNvPr id="1064" name="Line 40"/>
            <p:cNvSpPr>
              <a:spLocks noChangeShapeType="1"/>
            </p:cNvSpPr>
            <p:nvPr userDrawn="1"/>
          </p:nvSpPr>
          <p:spPr bwMode="auto">
            <a:xfrm>
              <a:off x="288" y="912"/>
              <a:ext cx="0" cy="134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auto">
            <a:xfrm>
              <a:off x="144" y="1248"/>
              <a:ext cx="3504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AutoShape 46"/>
            <p:cNvSpPr>
              <a:spLocks noChangeArrowheads="1"/>
            </p:cNvSpPr>
            <p:nvPr userDrawn="1"/>
          </p:nvSpPr>
          <p:spPr bwMode="auto">
            <a:xfrm>
              <a:off x="240" y="1200"/>
              <a:ext cx="96" cy="96"/>
            </a:xfrm>
            <a:prstGeom prst="flowChartConnector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8" name="Group 49"/>
          <p:cNvGrpSpPr>
            <a:grpSpLocks/>
          </p:cNvGrpSpPr>
          <p:nvPr userDrawn="1"/>
        </p:nvGrpSpPr>
        <p:grpSpPr bwMode="auto">
          <a:xfrm>
            <a:off x="3429000" y="4191000"/>
            <a:ext cx="5562600" cy="2133600"/>
            <a:chOff x="2112" y="2640"/>
            <a:chExt cx="3504" cy="1344"/>
          </a:xfrm>
        </p:grpSpPr>
        <p:sp>
          <p:nvSpPr>
            <p:cNvPr id="1065" name="Line 41"/>
            <p:cNvSpPr>
              <a:spLocks noChangeShapeType="1"/>
            </p:cNvSpPr>
            <p:nvPr userDrawn="1"/>
          </p:nvSpPr>
          <p:spPr bwMode="auto">
            <a:xfrm>
              <a:off x="2112" y="3840"/>
              <a:ext cx="3504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auto">
            <a:xfrm>
              <a:off x="5424" y="2640"/>
              <a:ext cx="0" cy="134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1" name="AutoShape 47"/>
            <p:cNvSpPr>
              <a:spLocks noChangeArrowheads="1"/>
            </p:cNvSpPr>
            <p:nvPr userDrawn="1"/>
          </p:nvSpPr>
          <p:spPr bwMode="auto">
            <a:xfrm>
              <a:off x="5376" y="3792"/>
              <a:ext cx="96" cy="96"/>
            </a:xfrm>
            <a:prstGeom prst="flowChartConnector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74" name="Line 50"/>
          <p:cNvSpPr>
            <a:spLocks noChangeShapeType="1"/>
          </p:cNvSpPr>
          <p:nvPr userDrawn="1"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80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800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b="1">
          <a:solidFill>
            <a:srgbClr val="0000CC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 b="1">
          <a:solidFill>
            <a:srgbClr val="000066"/>
          </a:solidFill>
          <a:effectLst/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b="1">
          <a:solidFill>
            <a:schemeClr val="tx1"/>
          </a:solidFill>
          <a:effectLst/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rgbClr val="00B050"/>
          </a:solidFill>
          <a:effectLst/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rgbClr val="00B050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6.wav"/><Relationship Id="rId7" Type="http://schemas.openxmlformats.org/officeDocument/2006/relationships/image" Target="../media/image35.jpeg"/><Relationship Id="rId12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Mechanisms of Evolution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Effects of Genetic Drift on Evolution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572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Acts faster and has more drastic results in smaller populations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particularly important in rare &amp; endangered species.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  <a:p>
            <a:pPr marL="609600" indent="-609600" eaLnBrk="1" hangingPunct="1">
              <a:defRPr/>
            </a:pPr>
            <a:endParaRPr lang="en-US" smtClean="0"/>
          </a:p>
        </p:txBody>
      </p:sp>
      <p:pic>
        <p:nvPicPr>
          <p:cNvPr id="16390" name="Picture 5" descr="Impact on small popu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1475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Effects of Genetic Drift on Evolution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572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Can contribute to speciation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small isolated population may diverge from the larger population through genetic drift. </a:t>
            </a:r>
          </a:p>
          <a:p>
            <a:pPr marL="609600" indent="-60960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Types of Genetic Drift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Bottleneck event</a:t>
            </a:r>
          </a:p>
          <a:p>
            <a:pPr eaLnBrk="1" hangingPunct="1">
              <a:defRPr/>
            </a:pPr>
            <a:r>
              <a:rPr lang="en-US" smtClean="0"/>
              <a:t>Founder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91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Genetic Drift—Bottlenecks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smtClean="0"/>
              <a:t>Population bottlenecks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occur when a population’s size is reduced for at least one generation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u="sng" smtClean="0"/>
              <a:t>genetic drift</a:t>
            </a:r>
            <a:r>
              <a:rPr lang="en-US" smtClean="0"/>
              <a:t> acts more quickly to reduce </a:t>
            </a:r>
            <a:r>
              <a:rPr lang="en-US" b="1" u="sng" smtClean="0"/>
              <a:t>genetic variation</a:t>
            </a:r>
            <a:r>
              <a:rPr lang="en-US" smtClean="0"/>
              <a:t> in small populations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</p:txBody>
      </p:sp>
      <p:pic>
        <p:nvPicPr>
          <p:cNvPr id="73734" name="Picture 6" descr="Loss of genetic variation as a result of a population bottlen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7138"/>
            <a:ext cx="91440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91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Example of Bottleneck Effect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219200"/>
            <a:ext cx="9372600" cy="5181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Northern elephant seals</a:t>
            </a:r>
          </a:p>
          <a:p>
            <a:pPr lvl="2" eaLnBrk="1" hangingPunct="1">
              <a:defRPr/>
            </a:pPr>
            <a:r>
              <a:rPr lang="en-US" dirty="0" smtClean="0"/>
              <a:t>Reduced genetic variation</a:t>
            </a:r>
          </a:p>
          <a:p>
            <a:pPr lvl="2" eaLnBrk="1" hangingPunct="1">
              <a:defRPr/>
            </a:pPr>
            <a:r>
              <a:rPr lang="en-US" dirty="0" smtClean="0"/>
              <a:t>Population bottleneck in 1890s due to overhunting</a:t>
            </a:r>
          </a:p>
          <a:p>
            <a:pPr lvl="2" eaLnBrk="1" hangingPunct="1">
              <a:defRPr/>
            </a:pPr>
            <a:r>
              <a:rPr lang="en-US" dirty="0" smtClean="0"/>
              <a:t>Population size reduced to around 20 individuals</a:t>
            </a:r>
          </a:p>
          <a:p>
            <a:pPr lvl="2" eaLnBrk="1" hangingPunct="1">
              <a:defRPr/>
            </a:pPr>
            <a:r>
              <a:rPr lang="en-US" dirty="0" smtClean="0"/>
              <a:t>now over 30,000</a:t>
            </a:r>
          </a:p>
          <a:p>
            <a:pPr lvl="2" eaLnBrk="1" hangingPunct="1">
              <a:defRPr/>
            </a:pPr>
            <a:r>
              <a:rPr lang="en-US" dirty="0" smtClean="0"/>
              <a:t>Very little variation left in this population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0486" name="Picture 6" descr="Elephant 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94137"/>
            <a:ext cx="33528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Cheetahs 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1371600"/>
            <a:ext cx="8915400" cy="45418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cheetahs share a small number of alleles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less than 1% genetic variation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as if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all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cheetahs are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identical twins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bottlenecks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10,000 years ago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Ice 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last 100 years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poaching &amp; loss of habitat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l="12508" t="12000"/>
          <a:stretch>
            <a:fillRect/>
          </a:stretch>
        </p:blipFill>
        <p:spPr bwMode="auto">
          <a:xfrm>
            <a:off x="6190190" y="2971800"/>
            <a:ext cx="2801410" cy="3767138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Founder effect</a:t>
            </a: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1371600"/>
            <a:ext cx="8534399" cy="529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 new population is started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only a small group of individuals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just by chance some rare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alleles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may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be at high frequency; others may be missing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800" b="1" kern="0" dirty="0" smtClean="0">
                <a:solidFill>
                  <a:srgbClr val="000066"/>
                </a:solidFill>
                <a:latin typeface="+mn-lt"/>
              </a:rPr>
              <a:t>Usually reduced genetic variation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skew the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gene pool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of new population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human populations that started from small group of colonists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example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colonization of New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Natural Selection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800080"/>
                </a:solidFill>
              </a:rPr>
              <a:t>Differential reproductive success</a:t>
            </a:r>
          </a:p>
          <a:p>
            <a:pPr eaLnBrk="1" hangingPunct="1"/>
            <a:r>
              <a:rPr lang="en-US" dirty="0" smtClean="0"/>
              <a:t>Selection acts on any trait that affects survival or reproduction</a:t>
            </a:r>
          </a:p>
          <a:p>
            <a:pPr lvl="1" eaLnBrk="1" hangingPunct="1"/>
            <a:r>
              <a:rPr lang="en-US" dirty="0" smtClean="0"/>
              <a:t>predation selection</a:t>
            </a:r>
          </a:p>
          <a:p>
            <a:pPr lvl="1" eaLnBrk="1" hangingPunct="1"/>
            <a:r>
              <a:rPr lang="en-US" dirty="0" smtClean="0"/>
              <a:t>physiological selection</a:t>
            </a:r>
          </a:p>
          <a:p>
            <a:pPr lvl="1" eaLnBrk="1" hangingPunct="1"/>
            <a:r>
              <a:rPr lang="en-US" dirty="0" smtClean="0"/>
              <a:t>sexual selection</a:t>
            </a:r>
          </a:p>
          <a:p>
            <a:pPr eaLnBrk="1" hangingPunct="1">
              <a:defRPr/>
            </a:pPr>
            <a:endParaRPr lang="en-US" dirty="0" smtClean="0">
              <a:solidFill>
                <a:srgbClr val="80008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2534" name="Picture 4" descr="The components of natural selection: variation, differential reproduction, and hered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340" y="3886200"/>
            <a:ext cx="454366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609600"/>
            <a:ext cx="914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Comparing Forces of evolutionary change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52400" y="1371600"/>
            <a:ext cx="8545513" cy="52562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Natural selection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traits that improve survival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or reproduction will accumulate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in the population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adaptive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 drift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frequency of traits can change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in a population due to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chance events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random change</a:t>
            </a:r>
          </a:p>
        </p:txBody>
      </p:sp>
      <p:pic>
        <p:nvPicPr>
          <p:cNvPr id="8" name="Picture 7" descr="browngreenbeetles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121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rowngreenbeetles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1828800"/>
            <a:ext cx="1595437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rowngreenbeetles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2590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rowngreenbeetles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eetles_mech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05475" y="5138738"/>
            <a:ext cx="32004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685800"/>
            <a:ext cx="8534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Sexual Selection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598488" y="1371600"/>
            <a:ext cx="8012112" cy="23463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Acting on reproductive success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ヒラギノ角ゴ Pro W6" charset="-128"/>
                <a:sym typeface="Arial" charset="0"/>
              </a:rPr>
              <a:t>attractiveness to potential mate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ヒラギノ角ゴ Pro W6" charset="-128"/>
                <a:sym typeface="Arial" charset="0"/>
              </a:rPr>
              <a:t>fertility of gametes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ヒラギノ角ゴ Pro W6" charset="-128"/>
                <a:sym typeface="Arial" charset="0"/>
              </a:rPr>
              <a:t>successful rearing of offspring</a:t>
            </a:r>
            <a:endParaRPr kumimoji="0" lang="en-US" sz="2200" b="1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ヒラギノ角ゴ Pro W6" charset="-128"/>
              <a:sym typeface="Arial" charset="0"/>
            </a:endParaRPr>
          </a:p>
        </p:txBody>
      </p:sp>
      <p:pic>
        <p:nvPicPr>
          <p:cNvPr id="6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438" y="4279900"/>
            <a:ext cx="386715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21212"/>
            </a:outerShdw>
          </a:effectLst>
        </p:spPr>
      </p:pic>
      <p:pic>
        <p:nvPicPr>
          <p:cNvPr id="8" name="Picture 15" descr="penguin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6063" y="5562600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5168900" y="3222625"/>
            <a:ext cx="3627438" cy="1320800"/>
          </a:xfrm>
          <a:prstGeom prst="wedgeEllipseCallout">
            <a:avLst>
              <a:gd name="adj1" fmla="val 31444"/>
              <a:gd name="adj2" fmla="val 13894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Survival doesn’t matter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if you don’t reproduce</a:t>
            </a:r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Mechanisms of Change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Mutation</a:t>
            </a:r>
          </a:p>
          <a:p>
            <a:pPr eaLnBrk="1" hangingPunct="1">
              <a:defRPr/>
            </a:pPr>
            <a:r>
              <a:rPr lang="en-US" smtClean="0"/>
              <a:t>Migration</a:t>
            </a:r>
          </a:p>
          <a:p>
            <a:pPr eaLnBrk="1" hangingPunct="1">
              <a:defRPr/>
            </a:pPr>
            <a:r>
              <a:rPr lang="en-US" smtClean="0"/>
              <a:t>Genetic drift</a:t>
            </a:r>
          </a:p>
          <a:p>
            <a:pPr lvl="1" eaLnBrk="1" hangingPunct="1">
              <a:defRPr/>
            </a:pPr>
            <a:r>
              <a:rPr lang="en-US" smtClean="0"/>
              <a:t>Founder effect</a:t>
            </a:r>
          </a:p>
          <a:p>
            <a:pPr lvl="1" eaLnBrk="1" hangingPunct="1">
              <a:defRPr/>
            </a:pPr>
            <a:r>
              <a:rPr lang="en-US" smtClean="0"/>
              <a:t>Bottleneck</a:t>
            </a:r>
          </a:p>
          <a:p>
            <a:pPr eaLnBrk="1" hangingPunct="1">
              <a:defRPr/>
            </a:pPr>
            <a:r>
              <a:rPr lang="en-US" smtClean="0"/>
              <a:t>Natural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57200"/>
            <a:ext cx="5562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lion’s mane…</a:t>
            </a:r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4" cstate="print"/>
          <a:srcRect b="11499"/>
          <a:stretch>
            <a:fillRect/>
          </a:stretch>
        </p:blipFill>
        <p:spPr bwMode="auto">
          <a:xfrm>
            <a:off x="5689600" y="309563"/>
            <a:ext cx="33147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371600"/>
            <a:ext cx="3352800" cy="3060700"/>
          </a:xfrm>
          <a:prstGeom prst="rect">
            <a:avLst/>
          </a:prstGeom>
          <a:noFill/>
          <a:ln w="9525">
            <a:solidFill>
              <a:srgbClr val="121212"/>
            </a:solidFill>
            <a:miter lim="800000"/>
            <a:headEnd/>
            <a:tailEnd/>
          </a:ln>
          <a:effectLst>
            <a:outerShdw dist="126999" dir="2700000" algn="ctr" rotWithShape="0">
              <a:srgbClr val="121212">
                <a:alpha val="75000"/>
              </a:srgbClr>
            </a:outerShdw>
          </a:effectLst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1700" y="2573338"/>
            <a:ext cx="2786063" cy="4114800"/>
          </a:xfrm>
          <a:prstGeom prst="rect">
            <a:avLst/>
          </a:prstGeom>
          <a:noFill/>
          <a:ln w="9525">
            <a:solidFill>
              <a:srgbClr val="121212"/>
            </a:solidFill>
            <a:miter lim="800000"/>
            <a:headEnd/>
            <a:tailEnd/>
          </a:ln>
          <a:effectLst>
            <a:outerShdw dist="126999" dir="2700000" algn="ctr" rotWithShape="0">
              <a:srgbClr val="121212">
                <a:alpha val="75000"/>
              </a:srgbClr>
            </a:outerShdw>
          </a:effectLst>
        </p:spPr>
      </p:pic>
      <p:sp>
        <p:nvSpPr>
          <p:cNvPr id="8" name="Rectangle 11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021138" y="2352675"/>
            <a:ext cx="5010150" cy="434022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Females are attracted to males with larger, dark manes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higher testosterone levels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better nutrition &amp; health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more muscle &amp; aggression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better sperm count / fertility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longer life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imposes a cost to male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Comic Sans MS" pitchFamily="48" charset="0"/>
              </a:rPr>
              <a:t>HOT!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  Is it worth it??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pic>
        <p:nvPicPr>
          <p:cNvPr id="4" name="Picture 14" descr="0000038122_20070301141540"/>
          <p:cNvPicPr>
            <a:picLocks noChangeAspect="1" noChangeArrowheads="1"/>
          </p:cNvPicPr>
          <p:nvPr/>
        </p:nvPicPr>
        <p:blipFill>
          <a:blip r:embed="rId4" cstate="print"/>
          <a:srcRect l="10547" r="14063"/>
          <a:stretch>
            <a:fillRect/>
          </a:stretch>
        </p:blipFill>
        <p:spPr bwMode="auto">
          <a:xfrm>
            <a:off x="3944938" y="4486275"/>
            <a:ext cx="30162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E0E0E"/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Sexual selection</a:t>
            </a:r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81001" y="1301750"/>
            <a:ext cx="6134100" cy="3806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omic Sans MS" pitchFamily="48" charset="0"/>
                <a:cs typeface="Comic Sans MS" pitchFamily="48" charset="0"/>
              </a:rPr>
              <a:t>Acts in all sexually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omic Sans MS" pitchFamily="48" charset="0"/>
                <a:cs typeface="Comic Sans MS" pitchFamily="48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omic Sans MS" pitchFamily="48" charset="0"/>
                <a:cs typeface="Comic Sans MS" pitchFamily="48" charset="0"/>
              </a:rPr>
              <a:t>reproducing species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Comic Sans MS" pitchFamily="48" charset="0"/>
                <a:cs typeface="Comic Sans MS" pitchFamily="48" charset="0"/>
              </a:rPr>
              <a:t>traits that get you mates</a:t>
            </a:r>
          </a:p>
          <a:p>
            <a:pPr marL="108585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omic Sans MS" pitchFamily="48" charset="0"/>
                <a:cs typeface="Comic Sans MS" pitchFamily="48" charset="0"/>
              </a:rPr>
              <a:t>sexual dimorphism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Comic Sans MS" pitchFamily="48" charset="0"/>
                <a:cs typeface="Comic Sans MS" pitchFamily="48" charset="0"/>
              </a:rPr>
              <a:t>influences both morphology &amp; behavior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Comic Sans MS" pitchFamily="48" charset="0"/>
                <a:cs typeface="Comic Sans MS" pitchFamily="48" charset="0"/>
              </a:rPr>
              <a:t>can act in opposition to natural selection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15" descr="peacock-wooing-peahen"/>
          <p:cNvPicPr>
            <a:picLocks noChangeAspect="1" noChangeArrowheads="1"/>
          </p:cNvPicPr>
          <p:nvPr/>
        </p:nvPicPr>
        <p:blipFill>
          <a:blip r:embed="rId7" cstate="print"/>
          <a:srcRect l="6923"/>
          <a:stretch>
            <a:fillRect/>
          </a:stretch>
        </p:blipFill>
        <p:spPr bwMode="auto">
          <a:xfrm>
            <a:off x="6421438" y="1371600"/>
            <a:ext cx="2722562" cy="2514600"/>
          </a:xfrm>
          <a:prstGeom prst="rect">
            <a:avLst/>
          </a:prstGeom>
          <a:noFill/>
          <a:effectLst>
            <a:outerShdw dist="35921" dir="2700000" algn="ctr" rotWithShape="0">
              <a:srgbClr val="0E0E0E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pic>
        <p:nvPicPr>
          <p:cNvPr id="4" name="Picture 9" descr="Grant4"/>
          <p:cNvPicPr>
            <a:picLocks noChangeAspect="1" noChangeArrowheads="1"/>
          </p:cNvPicPr>
          <p:nvPr/>
        </p:nvPicPr>
        <p:blipFill>
          <a:blip r:embed="rId6" cstate="print"/>
          <a:srcRect l="12000" t="36000" r="24001" b="17999"/>
          <a:stretch>
            <a:fillRect/>
          </a:stretch>
        </p:blipFill>
        <p:spPr bwMode="auto">
          <a:xfrm>
            <a:off x="1047750" y="5091113"/>
            <a:ext cx="3373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E0E0E"/>
            </a:outerShdw>
          </a:effectLst>
        </p:spPr>
      </p:pic>
      <p:pic>
        <p:nvPicPr>
          <p:cNvPr id="5" name="Picture 8" descr="acacia_trees_giraff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7975" y="363538"/>
            <a:ext cx="2349500" cy="324961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6" name="Picture 4" descr="30-18-PollinatorsColl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025" y="3760788"/>
            <a:ext cx="4381500" cy="2938462"/>
          </a:xfrm>
          <a:prstGeom prst="rect">
            <a:avLst/>
          </a:prstGeom>
          <a:noFill/>
          <a:effectLst>
            <a:outerShdw dist="35921" dir="2700000" algn="ctr" rotWithShape="0">
              <a:srgbClr val="333333"/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0413" y="4451350"/>
            <a:ext cx="403225" cy="266700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Coevolution</a:t>
            </a:r>
          </a:p>
        </p:txBody>
      </p: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1219200"/>
            <a:ext cx="7940675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or more species reciprocally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affect each other’s evolution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9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predator-prey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0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disease &amp; host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9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competitive species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9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mutualism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0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pollinators &amp; flowers</a:t>
            </a:r>
          </a:p>
        </p:txBody>
      </p:sp>
      <p:pic>
        <p:nvPicPr>
          <p:cNvPr id="10" name="Picture 7" descr="bull_thorn_acac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0713" y="2347913"/>
            <a:ext cx="1476375" cy="1965325"/>
          </a:xfrm>
          <a:prstGeom prst="rect">
            <a:avLst/>
          </a:prstGeom>
          <a:noFill/>
          <a:effectLst>
            <a:outerShdw dist="35921" dir="2700000" algn="ctr" rotWithShape="0">
              <a:srgbClr val="0E0E0E"/>
            </a:outerShdw>
          </a:effectLst>
        </p:spPr>
      </p:pic>
      <p:pic>
        <p:nvPicPr>
          <p:cNvPr id="11" name="Picture 10" descr="jaguar"/>
          <p:cNvPicPr>
            <a:picLocks noChangeAspect="1" noChangeArrowheads="1"/>
          </p:cNvPicPr>
          <p:nvPr/>
        </p:nvPicPr>
        <p:blipFill>
          <a:blip r:embed="rId12" cstate="print"/>
          <a:srcRect l="6154" t="7855" r="10257" b="13091"/>
          <a:stretch>
            <a:fillRect/>
          </a:stretch>
        </p:blipFill>
        <p:spPr bwMode="auto">
          <a:xfrm>
            <a:off x="0" y="4724400"/>
            <a:ext cx="169068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E0E0E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5" cstate="print"/>
          <a:srcRect t="6000" b="14400"/>
          <a:stretch>
            <a:fillRect/>
          </a:stretch>
        </p:blipFill>
        <p:spPr bwMode="auto">
          <a:xfrm>
            <a:off x="217488" y="1754188"/>
            <a:ext cx="855027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 of Selection</a:t>
            </a:r>
          </a:p>
        </p:txBody>
      </p:sp>
      <p:sp>
        <p:nvSpPr>
          <p:cNvPr id="6" name="Rectangle 8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768350" y="1246188"/>
            <a:ext cx="7772400" cy="59372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Changes in the average trait of a population</a:t>
            </a: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346200" y="2736850"/>
            <a:ext cx="1831975" cy="1049338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346200" y="4030663"/>
            <a:ext cx="1831975" cy="1049337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346200" y="5294313"/>
            <a:ext cx="1831975" cy="1049337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902075" y="2736850"/>
            <a:ext cx="1831975" cy="1049338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3902075" y="4030663"/>
            <a:ext cx="1831975" cy="1049337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3902075" y="5294313"/>
            <a:ext cx="1831975" cy="1049337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6534150" y="2736850"/>
            <a:ext cx="1831975" cy="1049338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100BC6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6534150" y="4030663"/>
            <a:ext cx="1831975" cy="1049337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100BC6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6534150" y="5294313"/>
            <a:ext cx="1831975" cy="1049337"/>
          </a:xfrm>
          <a:custGeom>
            <a:avLst/>
            <a:gdLst>
              <a:gd name="T0" fmla="*/ 0 w 838"/>
              <a:gd name="T1" fmla="*/ 63 h 661"/>
              <a:gd name="T2" fmla="*/ 0 w 838"/>
              <a:gd name="T3" fmla="*/ 661 h 661"/>
              <a:gd name="T4" fmla="*/ 838 w 838"/>
              <a:gd name="T5" fmla="*/ 661 h 661"/>
              <a:gd name="T6" fmla="*/ 838 w 838"/>
              <a:gd name="T7" fmla="*/ 0 h 661"/>
              <a:gd name="T8" fmla="*/ 0 60000 65536"/>
              <a:gd name="T9" fmla="*/ 0 60000 65536"/>
              <a:gd name="T10" fmla="*/ 0 60000 65536"/>
              <a:gd name="T11" fmla="*/ 0 60000 65536"/>
              <a:gd name="T12" fmla="*/ 0 w 838"/>
              <a:gd name="T13" fmla="*/ 0 h 661"/>
              <a:gd name="T14" fmla="*/ 838 w 838"/>
              <a:gd name="T15" fmla="*/ 661 h 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" h="661">
                <a:moveTo>
                  <a:pt x="0" y="63"/>
                </a:moveTo>
                <a:lnTo>
                  <a:pt x="0" y="661"/>
                </a:lnTo>
                <a:lnTo>
                  <a:pt x="838" y="661"/>
                </a:lnTo>
                <a:lnTo>
                  <a:pt x="838" y="0"/>
                </a:lnTo>
              </a:path>
            </a:pathLst>
          </a:custGeom>
          <a:noFill/>
          <a:ln w="28575" cap="flat" cmpd="sng">
            <a:solidFill>
              <a:srgbClr val="100BC6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793750" y="1746250"/>
            <a:ext cx="8108950" cy="35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058863" y="1762125"/>
            <a:ext cx="2289175" cy="620713"/>
          </a:xfrm>
          <a:prstGeom prst="roundRect">
            <a:avLst>
              <a:gd name="adj" fmla="val 16667"/>
            </a:avLst>
          </a:prstGeom>
          <a:solidFill>
            <a:srgbClr val="FEE3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00"/>
                </a:solidFill>
              </a:rPr>
              <a:t>DIRECTIONAL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SELECTION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3625850" y="1762125"/>
            <a:ext cx="2289175" cy="620713"/>
          </a:xfrm>
          <a:prstGeom prst="roundRect">
            <a:avLst>
              <a:gd name="adj" fmla="val 16667"/>
            </a:avLst>
          </a:prstGeom>
          <a:solidFill>
            <a:srgbClr val="FEE3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00"/>
                </a:solidFill>
              </a:rPr>
              <a:t>STABILIZING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SELECTION</a:t>
            </a: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6284913" y="1762125"/>
            <a:ext cx="2289175" cy="620713"/>
          </a:xfrm>
          <a:prstGeom prst="roundRect">
            <a:avLst>
              <a:gd name="adj" fmla="val 16667"/>
            </a:avLst>
          </a:prstGeom>
          <a:solidFill>
            <a:srgbClr val="FEE3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00"/>
                </a:solidFill>
              </a:rPr>
              <a:t>DISRUPTIVE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SELECTION</a:t>
            </a: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1524000" y="6226175"/>
            <a:ext cx="1392238" cy="6445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giraffe neck</a:t>
            </a:r>
          </a:p>
          <a:p>
            <a:r>
              <a:rPr lang="en-US" sz="1600" b="1">
                <a:solidFill>
                  <a:srgbClr val="000000"/>
                </a:solidFill>
              </a:rPr>
              <a:t>horse size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3746500" y="6408738"/>
            <a:ext cx="2101850" cy="3746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human birth weight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6494463" y="6408738"/>
            <a:ext cx="1889125" cy="3746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rock pocket mice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Fitness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Describes how good a particular genotype is at leaving offspring in the next generation relative to how good other genotypes are at it</a:t>
            </a:r>
          </a:p>
          <a:p>
            <a:pPr eaLnBrk="1" hangingPunct="1">
              <a:defRPr/>
            </a:pPr>
            <a:r>
              <a:rPr lang="en-US" sz="2800" smtClean="0"/>
              <a:t>Example:</a:t>
            </a:r>
          </a:p>
          <a:p>
            <a:pPr lvl="1" eaLnBrk="1" hangingPunct="1">
              <a:defRPr/>
            </a:pPr>
            <a:r>
              <a:rPr lang="en-US" sz="2400" smtClean="0"/>
              <a:t>If brown beetles consistently leave more offspring than green beetles because of their color, you’d say that the brown beetles had a higher fitness </a:t>
            </a:r>
          </a:p>
        </p:txBody>
      </p:sp>
      <p:pic>
        <p:nvPicPr>
          <p:cNvPr id="23558" name="Picture 5" descr="How to determine fitness in our beetle pop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802188"/>
            <a:ext cx="55626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Fitness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Fitness is relative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A genotype may be very fit in one environment and not fit at all in another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Fitness lumps everything that matters to natural selection into one idea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Survival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Mate finding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Reproduction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Fittest individuals not always strongest, fastest or biggest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Fitness of a genotype depends 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Ability to survive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Find a mate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Produce successful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91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Misconceptions about Natural Selection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Does not produce perfection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No population or organism is perfectly adapted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Natural selection has no goals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Natural selection is the simple result of variation, differential reproduction and heredity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“need”, “try” and “want”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    are not very accurate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    words when it comes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    to explaining evolution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</a:t>
            </a:r>
          </a:p>
        </p:txBody>
      </p:sp>
      <p:pic>
        <p:nvPicPr>
          <p:cNvPr id="106501" name="Picture 5" descr="Evolution does not work this 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63963"/>
            <a:ext cx="30480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09800" y="5546725"/>
            <a:ext cx="3184525" cy="1320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Natural selection selects </a:t>
            </a:r>
          </a:p>
          <a:p>
            <a:r>
              <a:rPr lang="en-US" sz="2000"/>
              <a:t>whatever variations exit in </a:t>
            </a:r>
          </a:p>
          <a:p>
            <a:r>
              <a:rPr lang="en-US" sz="2000"/>
              <a:t>the population—results in </a:t>
            </a:r>
          </a:p>
          <a:p>
            <a:r>
              <a:rPr lang="en-US" sz="2000"/>
              <a:t>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91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Misconceptions about Natural Selection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Sometimes interpreted as a random process</a:t>
            </a:r>
          </a:p>
          <a:p>
            <a:pPr eaLnBrk="1" hangingPunct="1">
              <a:defRPr/>
            </a:pPr>
            <a:r>
              <a:rPr lang="en-US" u="sng" smtClean="0">
                <a:solidFill>
                  <a:srgbClr val="800080"/>
                </a:solidFill>
              </a:rPr>
              <a:t>Genetic variation</a:t>
            </a:r>
            <a:r>
              <a:rPr lang="en-US" smtClean="0"/>
              <a:t> in a population </a:t>
            </a:r>
            <a:r>
              <a:rPr lang="en-US" u="sng" smtClean="0">
                <a:solidFill>
                  <a:srgbClr val="800080"/>
                </a:solidFill>
              </a:rPr>
              <a:t>is random</a:t>
            </a:r>
          </a:p>
          <a:p>
            <a:pPr eaLnBrk="1" hangingPunct="1">
              <a:defRPr/>
            </a:pPr>
            <a:r>
              <a:rPr lang="en-US" u="sng" smtClean="0">
                <a:solidFill>
                  <a:srgbClr val="FF0000"/>
                </a:solidFill>
              </a:rPr>
              <a:t>Selection</a:t>
            </a:r>
            <a:r>
              <a:rPr lang="en-US" smtClean="0"/>
              <a:t> that acts on the variation is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00"/>
                </a:solidFill>
              </a:rPr>
              <a:t>         </a:t>
            </a:r>
            <a:r>
              <a:rPr lang="en-US" u="sng" smtClean="0">
                <a:solidFill>
                  <a:srgbClr val="FF0000"/>
                </a:solidFill>
              </a:rPr>
              <a:t>non-random</a:t>
            </a:r>
          </a:p>
          <a:p>
            <a:pPr lvl="1" eaLnBrk="1" hangingPunct="1">
              <a:defRPr/>
            </a:pPr>
            <a:r>
              <a:rPr lang="en-US" smtClean="0"/>
              <a:t>Genetic variation that aids survival and reproduction are more likely to become common that other variation</a:t>
            </a:r>
          </a:p>
          <a:p>
            <a:pPr lvl="1" eaLnBrk="1" hangingPunct="1">
              <a:defRPr/>
            </a:pPr>
            <a:r>
              <a:rPr lang="en-US" smtClean="0"/>
              <a:t>Natural selection is not random!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91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Misconceptions about Natural Selection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28600" y="13716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b="1" u="sng" dirty="0">
                <a:solidFill>
                  <a:srgbClr val="800080"/>
                </a:solidFill>
              </a:rPr>
              <a:t>Natural selection</a:t>
            </a:r>
            <a:r>
              <a:rPr lang="en-US" sz="3200" b="1" dirty="0">
                <a:solidFill>
                  <a:srgbClr val="0000CC"/>
                </a:solidFill>
              </a:rPr>
              <a:t> acts on </a:t>
            </a:r>
            <a:r>
              <a:rPr lang="en-US" sz="3200" b="1" u="sng" dirty="0">
                <a:solidFill>
                  <a:srgbClr val="800080"/>
                </a:solidFill>
              </a:rPr>
              <a:t>individuals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66"/>
                </a:solidFill>
              </a:rPr>
              <a:t>Differential survival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b="1" dirty="0">
                <a:solidFill>
                  <a:srgbClr val="3366FF"/>
                </a:solidFill>
              </a:rPr>
              <a:t>Survival of the fittest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66"/>
                </a:solidFill>
              </a:rPr>
              <a:t>Differential reproductive success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b="1" dirty="0">
                <a:solidFill>
                  <a:srgbClr val="3366FF"/>
                </a:solidFill>
              </a:rPr>
              <a:t>Bear more offspring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FF0000"/>
                </a:solidFill>
              </a:rPr>
              <a:t>Populations evolve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66"/>
                </a:solidFill>
              </a:rPr>
              <a:t>Populations of organisms change over time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66"/>
                </a:solidFill>
              </a:rPr>
              <a:t>Traits which offer greater fitness become more frequent in the population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Genotype vs. Phenotype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In defining evolution we are concerned with genotypes that make up a population from generation to generation</a:t>
            </a:r>
          </a:p>
        </p:txBody>
      </p:sp>
      <p:pic>
        <p:nvPicPr>
          <p:cNvPr id="4102" name="Picture 5" descr="Cat with straight e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2319337"/>
            <a:ext cx="18811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at with curled e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4162" y="4114800"/>
            <a:ext cx="17478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pinkflamin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6169" y="2284080"/>
            <a:ext cx="17605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1" descr="whitefl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657600"/>
            <a:ext cx="18303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Genetic Variation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Evolution does not operate without variation being present in population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primary sources of genetic variation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Mutations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Gene flow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Sexual reproduction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5126" name="Picture 5" descr="threecomb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75669"/>
            <a:ext cx="55626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Gene Flow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Movement of genes from one population to another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Migration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Examples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Pollen being blown to new destination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People moving to new cities or countries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Important source of genetic variation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11270" name="Picture 5" descr="Gene flow in beetle popu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876800"/>
            <a:ext cx="40290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533400"/>
            <a:ext cx="3429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Gene Flow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4008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Amount depends on organism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Sedentary organisms more isolated than mobile ones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Example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Lower rate of gene flow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Corn—wind pollinated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Unlikely to fertilize individuals more than 50 ft away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Higher rate of gene flow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Fruit flies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Released in death valley and recaptured 15 km away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Effects on evolution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Within a population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Introduce or reintroduce genes to a population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Increases genetic variation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Across populations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Makes distant populations genetically more similar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smtClean="0"/>
              <a:t>Reducing chances of speciation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Less gene flow between two populations, speciation more likely to occur</a:t>
            </a:r>
          </a:p>
        </p:txBody>
      </p:sp>
      <p:pic>
        <p:nvPicPr>
          <p:cNvPr id="12294" name="Picture 5" descr="Corn poll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00200"/>
            <a:ext cx="23622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Fruit 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352800"/>
            <a:ext cx="2362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2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 Biology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Minzenmayer 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685800"/>
            <a:ext cx="4114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Drift 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0" y="1600200"/>
            <a:ext cx="8839200" cy="50498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 changing frequency of traits in a population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not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adaptation to environmental conditions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not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selection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founder effect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small group splinters off &amp; starts a new colony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bottleneck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some factor (disaster) reduces 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population to small number &amp; then 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population recovers &amp; expands 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again but from a limited gene pool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208838" y="4557713"/>
            <a:ext cx="1738312" cy="2139950"/>
            <a:chOff x="1536" y="2738"/>
            <a:chExt cx="1247" cy="1536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36" y="2738"/>
              <a:ext cx="1247" cy="1536"/>
              <a:chOff x="1536" y="2688"/>
              <a:chExt cx="1247" cy="1536"/>
            </a:xfrm>
          </p:grpSpPr>
          <p:pic>
            <p:nvPicPr>
              <p:cNvPr id="11" name="Picture 6" descr="f21-05d_five_agents_of__c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250" t="2251" r="20250"/>
              <a:stretch>
                <a:fillRect/>
              </a:stretch>
            </p:blipFill>
            <p:spPr bwMode="auto">
              <a:xfrm>
                <a:off x="1536" y="2688"/>
                <a:ext cx="1247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536" y="2688"/>
                <a:ext cx="1244" cy="1509"/>
              </a:xfrm>
              <a:prstGeom prst="rect">
                <a:avLst/>
              </a:prstGeom>
              <a:noFill/>
              <a:ln w="5715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560" y="4075"/>
              <a:ext cx="750" cy="155"/>
            </a:xfrm>
            <a:prstGeom prst="rect">
              <a:avLst/>
            </a:prstGeom>
            <a:solidFill>
              <a:srgbClr val="DEE6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" name="Picture 5" descr="Genetic drif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0"/>
            <a:ext cx="3657600" cy="177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Genetic Drift—Sampling Errors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Genetic drift is evolutionary equivalent of sampling error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Example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ratio of brown to green marbles “drifts” around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5:5, 6:4, 7:3, 4:6 . . 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69637" name="Picture 5" descr="Sampling e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8534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AP Biology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Minzenmayer 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Effects of Genetic Drift on Evolution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182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 smtClean="0"/>
              <a:t>Reduces genetic variation in populations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potentially reducing population’s ability to evolve in response to new selective pressures.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5366" name="Picture 5" descr="Decreasing var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41713"/>
            <a:ext cx="84582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 biology">
  <a:themeElements>
    <a:clrScheme name="ap biology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ap bi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 biology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biology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biolog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biology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biology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1003</TotalTime>
  <Words>920</Words>
  <Application>Microsoft Office PowerPoint</Application>
  <PresentationFormat>On-screen Show (4:3)</PresentationFormat>
  <Paragraphs>272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 biology</vt:lpstr>
      <vt:lpstr>Mechanisms of Evolution</vt:lpstr>
      <vt:lpstr>Mechanisms of Change</vt:lpstr>
      <vt:lpstr>Genotype vs. Phenotype</vt:lpstr>
      <vt:lpstr>Genetic Variation</vt:lpstr>
      <vt:lpstr>Gene Flow</vt:lpstr>
      <vt:lpstr>Gene Flow</vt:lpstr>
      <vt:lpstr>PowerPoint Presentation</vt:lpstr>
      <vt:lpstr>Genetic Drift—Sampling Errors</vt:lpstr>
      <vt:lpstr>Effects of Genetic Drift on Evolution</vt:lpstr>
      <vt:lpstr>Effects of Genetic Drift on Evolution</vt:lpstr>
      <vt:lpstr>Effects of Genetic Drift on Evolution</vt:lpstr>
      <vt:lpstr>Types of Genetic Drift</vt:lpstr>
      <vt:lpstr>Genetic Drift—Bottlenecks</vt:lpstr>
      <vt:lpstr>Example of Bottleneck Effect</vt:lpstr>
      <vt:lpstr>PowerPoint Presentation</vt:lpstr>
      <vt:lpstr>PowerPoint Presentation</vt:lpstr>
      <vt:lpstr>Natural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Fitness</vt:lpstr>
      <vt:lpstr>Fitness</vt:lpstr>
      <vt:lpstr>Misconceptions about Natural Selection</vt:lpstr>
      <vt:lpstr>Misconceptions about Natural Selection</vt:lpstr>
      <vt:lpstr>Misconceptions about Natural Selection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Shamone Minzenmayer</dc:creator>
  <cp:lastModifiedBy>base image</cp:lastModifiedBy>
  <cp:revision>87</cp:revision>
  <cp:lastPrinted>1601-01-01T00:00:00Z</cp:lastPrinted>
  <dcterms:created xsi:type="dcterms:W3CDTF">2005-04-28T15:03:12Z</dcterms:created>
  <dcterms:modified xsi:type="dcterms:W3CDTF">2016-11-21T21:06:19Z</dcterms:modified>
</cp:coreProperties>
</file>