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24" r:id="rId3"/>
    <p:sldId id="259" r:id="rId4"/>
    <p:sldId id="261" r:id="rId5"/>
    <p:sldId id="325" r:id="rId6"/>
    <p:sldId id="265" r:id="rId7"/>
    <p:sldId id="262" r:id="rId8"/>
    <p:sldId id="263" r:id="rId9"/>
    <p:sldId id="264" r:id="rId10"/>
    <p:sldId id="274" r:id="rId11"/>
    <p:sldId id="266" r:id="rId12"/>
    <p:sldId id="268" r:id="rId13"/>
    <p:sldId id="326" r:id="rId14"/>
    <p:sldId id="327" r:id="rId15"/>
    <p:sldId id="328" r:id="rId16"/>
    <p:sldId id="329" r:id="rId17"/>
    <p:sldId id="330" r:id="rId18"/>
    <p:sldId id="269" r:id="rId19"/>
    <p:sldId id="270" r:id="rId20"/>
    <p:sldId id="271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31" r:id="rId33"/>
    <p:sldId id="332" r:id="rId34"/>
    <p:sldId id="333" r:id="rId35"/>
    <p:sldId id="334" r:id="rId36"/>
    <p:sldId id="289" r:id="rId37"/>
    <p:sldId id="290" r:id="rId38"/>
    <p:sldId id="293" r:id="rId39"/>
    <p:sldId id="294" r:id="rId40"/>
    <p:sldId id="295" r:id="rId41"/>
    <p:sldId id="300" r:id="rId42"/>
    <p:sldId id="302" r:id="rId43"/>
    <p:sldId id="303" r:id="rId44"/>
    <p:sldId id="305" r:id="rId4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8F8F8"/>
    <a:srgbClr val="000000"/>
    <a:srgbClr val="6699FF"/>
    <a:srgbClr val="3366FF"/>
    <a:srgbClr val="80008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50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 smtClean="0"/>
            </a:lvl1pPr>
          </a:lstStyle>
          <a:p>
            <a:pPr>
              <a:defRPr/>
            </a:pPr>
            <a:fld id="{4E2C1D6D-63A1-4F76-A3F1-286708C81B96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24FBD6-DAFB-46B5-893A-848889E83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3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E5965E-44A0-4C98-A1A2-62683949E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62020-62BF-463F-94F2-31AC5CCEA747}" type="slidenum">
              <a:rPr lang="en-US"/>
              <a:pPr/>
              <a:t>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72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F9834-F6C1-4916-810E-B49E046EDB10}" type="slidenum">
              <a:rPr lang="en-US"/>
              <a:pPr/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386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34C0A-9314-4264-9D16-AD5CC00ACD87}" type="slidenum">
              <a:rPr lang="en-US"/>
              <a:pPr/>
              <a:t>18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9565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37A77-E9AC-4723-B55B-81C378BCEE2D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847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E0B54-B672-489E-9DC3-FDD5C99B0677}" type="slidenum">
              <a:rPr lang="en-US"/>
              <a:pPr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723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902E9-98F2-4568-99DA-9CB019190550}" type="slidenum">
              <a:rPr lang="en-US"/>
              <a:pPr/>
              <a:t>21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3211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529ED-3E49-4485-B184-6CFFFB00B320}" type="slidenum">
              <a:rPr lang="en-US"/>
              <a:pPr/>
              <a:t>22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5390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6A5B-8CA3-4868-98BC-047F3E4B7CD2}" type="slidenum">
              <a:rPr lang="en-US"/>
              <a:pPr/>
              <a:t>23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295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CED34-B778-4ABD-B490-369EE6184854}" type="slidenum">
              <a:rPr lang="en-US"/>
              <a:pPr/>
              <a:t>24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41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03872-ADF1-4E08-8E97-F14A630CD418}" type="slidenum">
              <a:rPr lang="en-US"/>
              <a:pPr/>
              <a:t>25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4203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F6054-756D-4D6A-A6AA-50370F1A9354}" type="slidenum">
              <a:rPr lang="en-US"/>
              <a:pPr/>
              <a:t>26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664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4F0F1-64A8-4D14-8680-52FAA5A4DF1D}" type="slidenum">
              <a:rPr lang="en-US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3645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96358-DA27-49B7-B3D8-15B4069BE3FF}" type="slidenum">
              <a:rPr lang="en-US"/>
              <a:pPr/>
              <a:t>27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7071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F9B0-AB22-4875-B599-55D37A968075}" type="slidenum">
              <a:rPr lang="en-US"/>
              <a:pPr/>
              <a:t>28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334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B1AE4-742A-44C2-9DA3-7320F540D302}" type="slidenum">
              <a:rPr lang="en-US"/>
              <a:pPr/>
              <a:t>29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3304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4DE97-1481-4073-8C2F-25141517CDAC}" type="slidenum">
              <a:rPr lang="en-US"/>
              <a:pPr/>
              <a:t>30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9750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A768E-7651-4EA2-A97A-C50D69F7D095}" type="slidenum">
              <a:rPr lang="en-US"/>
              <a:pPr/>
              <a:t>31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1928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5E3AD-0DAF-42CE-BF44-20ACA41336DD}" type="slidenum">
              <a:rPr lang="en-US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532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E27CC-4BF5-481F-B042-C47267C17560}" type="slidenum">
              <a:rPr lang="en-US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8312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0BE45-E519-4D65-8AD5-A51ECEA2CFF8}" type="slidenum">
              <a:rPr lang="en-US"/>
              <a:pPr/>
              <a:t>38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5434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04957-D02A-4515-BF17-E6A05CCF6B47}" type="slidenum">
              <a:rPr lang="en-US"/>
              <a:pPr/>
              <a:t>39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8638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8D5B5-39A5-4C1C-8C2D-768568397C33}" type="slidenum">
              <a:rPr lang="en-US"/>
              <a:pPr/>
              <a:t>40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Natural disasters may reduce size of </a:t>
            </a:r>
            <a:r>
              <a:rPr lang="en-US" u="sng" smtClean="0"/>
              <a:t>population</a:t>
            </a:r>
          </a:p>
          <a:p>
            <a:pPr eaLnBrk="1" hangingPunct="1"/>
            <a:r>
              <a:rPr lang="en-US" smtClean="0"/>
              <a:t>Reduces size of </a:t>
            </a:r>
            <a:r>
              <a:rPr lang="en-US" u="sng" smtClean="0"/>
              <a:t>gene pool</a:t>
            </a:r>
          </a:p>
          <a:p>
            <a:pPr eaLnBrk="1" hangingPunct="1"/>
            <a:r>
              <a:rPr lang="en-US" smtClean="0"/>
              <a:t>By </a:t>
            </a:r>
            <a:r>
              <a:rPr lang="en-US" u="sng" smtClean="0"/>
              <a:t>chance</a:t>
            </a:r>
            <a:r>
              <a:rPr lang="en-US" smtClean="0"/>
              <a:t> certain alleles may be under represented or eliminated</a:t>
            </a:r>
          </a:p>
          <a:p>
            <a:pPr eaLnBrk="1" hangingPunct="1"/>
            <a:r>
              <a:rPr lang="en-US" smtClean="0"/>
              <a:t>Reduces overall genetic variability in a population </a:t>
            </a:r>
          </a:p>
          <a:p>
            <a:pPr eaLnBrk="1" hangingPunct="1"/>
            <a:r>
              <a:rPr lang="en-US" smtClean="0"/>
              <a:t>Example–Northern elephant seals</a:t>
            </a:r>
          </a:p>
          <a:p>
            <a:pPr lvl="1" eaLnBrk="1" hangingPunct="1"/>
            <a:r>
              <a:rPr lang="en-US" smtClean="0"/>
              <a:t>reduced to 20 individuals by hunters in 1890's</a:t>
            </a:r>
          </a:p>
          <a:p>
            <a:pPr lvl="1" eaLnBrk="1" hangingPunct="1"/>
            <a:r>
              <a:rPr lang="en-US" smtClean="0"/>
              <a:t>increased since then to 30,000 under protection</a:t>
            </a:r>
          </a:p>
          <a:p>
            <a:pPr lvl="1" eaLnBrk="1" hangingPunct="1"/>
            <a:r>
              <a:rPr lang="en-US" smtClean="0"/>
              <a:t>No variation in 24 loci examined from present population</a:t>
            </a:r>
          </a:p>
          <a:p>
            <a:pPr eaLnBrk="1" hangingPunct="1"/>
            <a:r>
              <a:rPr lang="en-US" smtClean="0"/>
              <a:t>Example–South African cheetahs</a:t>
            </a:r>
          </a:p>
          <a:p>
            <a:pPr lvl="1" eaLnBrk="1" hangingPunct="1"/>
            <a:r>
              <a:rPr lang="en-US" smtClean="0"/>
              <a:t>large population severely reduced during last ice age and hunting pressures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03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F2566-E6F3-41FC-B432-D666B0826246}" type="slidenum">
              <a:rPr lang="en-US"/>
              <a:pPr/>
              <a:t>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7183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635C6-928C-45A4-87A3-F2380AF9455C}" type="slidenum">
              <a:rPr lang="en-US"/>
              <a:pPr/>
              <a:t>41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7869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21F56-C139-4FB3-9F96-C2393029983D}" type="slidenum">
              <a:rPr lang="en-US"/>
              <a:pPr/>
              <a:t>42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662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1DA19-F10F-41D5-854A-CC2AE373CBC6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6173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84265-814E-40B0-9270-2A385620490C}" type="slidenum">
              <a:rPr lang="en-US"/>
              <a:pPr/>
              <a:t>44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373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A14AF-44C3-4C99-99CA-38E00D86951C}" type="slidenum">
              <a:rPr lang="en-US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52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D79C6-C81F-49F3-8D1C-84CE33874BEF}" type="slidenum">
              <a:rPr lang="en-US"/>
              <a:pPr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235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C13F8-66D4-4719-BB08-28396468961B}" type="slidenum">
              <a:rPr lang="en-US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128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7EDCA-6204-4771-A5F0-FA770D0222C9}" type="slidenum">
              <a:rPr lang="en-US"/>
              <a:pPr/>
              <a:t>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196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5472E-88DA-4EDE-8DE1-1CB296C6274F}" type="slidenum">
              <a:rPr lang="en-US"/>
              <a:pPr/>
              <a:t>10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828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A132E-1E5B-48C8-B679-DE0AF29F8133}" type="slidenum">
              <a:rPr lang="en-US"/>
              <a:pPr/>
              <a:t>11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977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2005-2006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2005-2006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533400"/>
            <a:ext cx="2190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33400"/>
            <a:ext cx="6419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2005-2006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2005-2006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2005-2006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Minzenmayer</a:t>
            </a:r>
            <a:endParaRPr lang="en-US" dirty="0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53" name="Group 29"/>
          <p:cNvGraphicFramePr>
            <a:graphicFrameLocks noGrp="1"/>
          </p:cNvGraphicFramePr>
          <p:nvPr/>
        </p:nvGraphicFramePr>
        <p:xfrm>
          <a:off x="0" y="0"/>
          <a:ext cx="9144000" cy="5181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grpSp>
        <p:nvGrpSpPr>
          <p:cNvPr id="2061" name="Group 48"/>
          <p:cNvGrpSpPr>
            <a:grpSpLocks/>
          </p:cNvGrpSpPr>
          <p:nvPr userDrawn="1"/>
        </p:nvGrpSpPr>
        <p:grpSpPr bwMode="auto">
          <a:xfrm>
            <a:off x="228600" y="685800"/>
            <a:ext cx="5562600" cy="2133600"/>
            <a:chOff x="144" y="912"/>
            <a:chExt cx="3504" cy="1344"/>
          </a:xfrm>
        </p:grpSpPr>
        <p:sp>
          <p:nvSpPr>
            <p:cNvPr id="1064" name="Line 40"/>
            <p:cNvSpPr>
              <a:spLocks noChangeShapeType="1"/>
            </p:cNvSpPr>
            <p:nvPr userDrawn="1"/>
          </p:nvSpPr>
          <p:spPr bwMode="auto">
            <a:xfrm>
              <a:off x="288" y="912"/>
              <a:ext cx="0" cy="134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auto">
            <a:xfrm>
              <a:off x="144" y="1248"/>
              <a:ext cx="350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AutoShape 46"/>
            <p:cNvSpPr>
              <a:spLocks noChangeArrowheads="1"/>
            </p:cNvSpPr>
            <p:nvPr userDrawn="1"/>
          </p:nvSpPr>
          <p:spPr bwMode="auto">
            <a:xfrm>
              <a:off x="240" y="1200"/>
              <a:ext cx="96" cy="96"/>
            </a:xfrm>
            <a:prstGeom prst="flowChartConnector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62" name="Group 49"/>
          <p:cNvGrpSpPr>
            <a:grpSpLocks/>
          </p:cNvGrpSpPr>
          <p:nvPr userDrawn="1"/>
        </p:nvGrpSpPr>
        <p:grpSpPr bwMode="auto">
          <a:xfrm>
            <a:off x="3429000" y="4191000"/>
            <a:ext cx="5562600" cy="2133600"/>
            <a:chOff x="2112" y="2640"/>
            <a:chExt cx="3504" cy="1344"/>
          </a:xfrm>
        </p:grpSpPr>
        <p:sp>
          <p:nvSpPr>
            <p:cNvPr id="1065" name="Line 41"/>
            <p:cNvSpPr>
              <a:spLocks noChangeShapeType="1"/>
            </p:cNvSpPr>
            <p:nvPr userDrawn="1"/>
          </p:nvSpPr>
          <p:spPr bwMode="auto">
            <a:xfrm>
              <a:off x="2112" y="3840"/>
              <a:ext cx="350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auto">
            <a:xfrm>
              <a:off x="5424" y="2640"/>
              <a:ext cx="0" cy="134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" name="AutoShape 47"/>
            <p:cNvSpPr>
              <a:spLocks noChangeArrowheads="1"/>
            </p:cNvSpPr>
            <p:nvPr userDrawn="1"/>
          </p:nvSpPr>
          <p:spPr bwMode="auto">
            <a:xfrm>
              <a:off x="5376" y="3792"/>
              <a:ext cx="96" cy="96"/>
            </a:xfrm>
            <a:prstGeom prst="flowChartConnector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74" name="Line 50"/>
          <p:cNvSpPr>
            <a:spLocks noChangeShapeType="1"/>
          </p:cNvSpPr>
          <p:nvPr userDrawn="1"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80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b="1">
          <a:solidFill>
            <a:srgbClr val="0000CC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rgbClr val="000066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chemeClr val="tx1"/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00B050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00B050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hyperlink" Target="#-1,20,Fig.%2021.9a(TE%20Art)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audio" Target="../media/audio5.wav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Population Genetics—provides framework for studying evolution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953000"/>
            <a:ext cx="4343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“I’m from the shallow end of the gene pool!”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0"/>
            <a:ext cx="39147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6900"/>
            <a:ext cx="4343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200400" cy="232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Hardy Weinberg Theorum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41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p</a:t>
            </a:r>
            <a:r>
              <a:rPr lang="en-US" sz="2400" baseline="30000" smtClean="0"/>
              <a:t>2</a:t>
            </a:r>
            <a:r>
              <a:rPr lang="en-US" sz="2400" smtClean="0"/>
              <a:t> + 2pq + q</a:t>
            </a:r>
            <a:r>
              <a:rPr lang="en-US" sz="2400" baseline="30000" smtClean="0"/>
              <a:t>2</a:t>
            </a:r>
            <a:r>
              <a:rPr lang="en-US" sz="2400" smtClean="0"/>
              <a:t> = 1</a:t>
            </a:r>
          </a:p>
          <a:p>
            <a:pPr eaLnBrk="1" hangingPunct="1">
              <a:defRPr/>
            </a:pPr>
            <a:r>
              <a:rPr lang="en-US" sz="2400" smtClean="0"/>
              <a:t>p </a:t>
            </a:r>
          </a:p>
          <a:p>
            <a:pPr lvl="1" eaLnBrk="1" hangingPunct="1">
              <a:defRPr/>
            </a:pPr>
            <a:r>
              <a:rPr lang="en-US" sz="2000" smtClean="0"/>
              <a:t> frequency of dominant allele in population (</a:t>
            </a:r>
            <a:r>
              <a:rPr lang="en-US" sz="2000" smtClean="0">
                <a:solidFill>
                  <a:srgbClr val="FF0000"/>
                </a:solidFill>
              </a:rPr>
              <a:t>A</a:t>
            </a:r>
            <a:r>
              <a:rPr lang="en-US" sz="2000" smtClean="0"/>
              <a:t>)</a:t>
            </a:r>
          </a:p>
          <a:p>
            <a:pPr eaLnBrk="1" hangingPunct="1">
              <a:defRPr/>
            </a:pPr>
            <a:r>
              <a:rPr lang="en-US" sz="2400" smtClean="0"/>
              <a:t>q </a:t>
            </a:r>
          </a:p>
          <a:p>
            <a:pPr lvl="1" eaLnBrk="1" hangingPunct="1">
              <a:defRPr/>
            </a:pPr>
            <a:r>
              <a:rPr lang="en-US" sz="2000" smtClean="0"/>
              <a:t>frequency of recessive allele in population (</a:t>
            </a:r>
            <a:r>
              <a:rPr lang="en-US" sz="2000" smtClean="0">
                <a:solidFill>
                  <a:srgbClr val="FF0000"/>
                </a:solidFill>
              </a:rPr>
              <a:t>a</a:t>
            </a:r>
            <a:r>
              <a:rPr lang="en-US" sz="2000" smtClean="0"/>
              <a:t>)	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800080"/>
                </a:solidFill>
              </a:rPr>
              <a:t>p  + q = 1</a:t>
            </a:r>
          </a:p>
          <a:p>
            <a:pPr eaLnBrk="1" hangingPunct="1">
              <a:defRPr/>
            </a:pPr>
            <a:endParaRPr lang="en-US" sz="2400" smtClean="0">
              <a:solidFill>
                <a:srgbClr val="800080"/>
              </a:solidFill>
            </a:endParaRPr>
          </a:p>
          <a:p>
            <a:pPr eaLnBrk="1" hangingPunct="1">
              <a:defRPr/>
            </a:pPr>
            <a:r>
              <a:rPr lang="en-US" sz="2400" smtClean="0"/>
              <a:t>p</a:t>
            </a:r>
            <a:r>
              <a:rPr lang="en-US" sz="2400" baseline="30000" smtClean="0"/>
              <a:t>2</a:t>
            </a:r>
            <a:r>
              <a:rPr lang="en-US" sz="2400" smtClean="0"/>
              <a:t> 	+ 2pq + 	q</a:t>
            </a:r>
            <a:r>
              <a:rPr lang="en-US" sz="2400" baseline="30000" smtClean="0"/>
              <a:t>2</a:t>
            </a:r>
            <a:r>
              <a:rPr lang="en-US" sz="2400" smtClean="0"/>
              <a:t> 	= 1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FF0000"/>
                </a:solidFill>
              </a:rPr>
              <a:t>AA</a:t>
            </a:r>
            <a:r>
              <a:rPr lang="en-US" sz="2400" smtClean="0"/>
              <a:t>	+  </a:t>
            </a:r>
            <a:r>
              <a:rPr lang="en-US" sz="2400" smtClean="0">
                <a:solidFill>
                  <a:srgbClr val="FF0000"/>
                </a:solidFill>
              </a:rPr>
              <a:t>Aa</a:t>
            </a:r>
            <a:r>
              <a:rPr lang="en-US" sz="2400" smtClean="0"/>
              <a:t>	  +	</a:t>
            </a:r>
            <a:r>
              <a:rPr lang="en-US" sz="2400" smtClean="0">
                <a:solidFill>
                  <a:srgbClr val="FF0000"/>
                </a:solidFill>
              </a:rPr>
              <a:t>aa</a:t>
            </a:r>
            <a:r>
              <a:rPr lang="en-US" sz="2400" smtClean="0"/>
              <a:t>	= 1</a:t>
            </a:r>
          </a:p>
          <a:p>
            <a:pPr eaLnBrk="1" hangingPunct="1">
              <a:defRPr/>
            </a:pPr>
            <a:endParaRPr lang="en-US" sz="2400" smtClean="0"/>
          </a:p>
        </p:txBody>
      </p:sp>
      <p:graphicFrame>
        <p:nvGraphicFramePr>
          <p:cNvPr id="49156" name="Group 4"/>
          <p:cNvGraphicFramePr>
            <a:graphicFrameLocks noGrp="1"/>
          </p:cNvGraphicFramePr>
          <p:nvPr>
            <p:ph sz="half" idx="2"/>
          </p:nvPr>
        </p:nvGraphicFramePr>
        <p:xfrm>
          <a:off x="4800600" y="2133600"/>
          <a:ext cx="3886200" cy="2514601"/>
        </p:xfrm>
        <a:graphic>
          <a:graphicData uri="http://schemas.openxmlformats.org/drawingml/2006/table">
            <a:tbl>
              <a:tblPr/>
              <a:tblGrid>
                <a:gridCol w="1239838"/>
                <a:gridCol w="1323975"/>
                <a:gridCol w="1322387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(p)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(q)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(p)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(p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Aa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(pq)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(q)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(pq)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Aa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(q</a:t>
                      </a:r>
                      <a:r>
                        <a:rPr kumimoji="0" lang="en-US" sz="1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Calculating frequency of alleles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Wildflower population with 2 flower colors</a:t>
            </a:r>
          </a:p>
          <a:p>
            <a:pPr eaLnBrk="1" hangingPunct="1">
              <a:defRPr/>
            </a:pPr>
            <a:r>
              <a:rPr lang="en-US" dirty="0" smtClean="0"/>
              <a:t>Allele for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flower color </a:t>
            </a:r>
            <a:r>
              <a:rPr lang="en-US" dirty="0" smtClean="0">
                <a:solidFill>
                  <a:srgbClr val="800080"/>
                </a:solidFill>
              </a:rPr>
              <a:t>(R)</a:t>
            </a:r>
            <a:r>
              <a:rPr lang="en-US" dirty="0" smtClean="0"/>
              <a:t> is completely dominant to the allele for </a:t>
            </a:r>
            <a:r>
              <a:rPr lang="en-US" dirty="0" smtClean="0">
                <a:solidFill>
                  <a:schemeClr val="tx1"/>
                </a:solidFill>
              </a:rPr>
              <a:t>white</a:t>
            </a:r>
            <a:r>
              <a:rPr lang="en-US" dirty="0" smtClean="0"/>
              <a:t> flowers </a:t>
            </a:r>
            <a:r>
              <a:rPr lang="en-US" dirty="0" smtClean="0">
                <a:solidFill>
                  <a:srgbClr val="800080"/>
                </a:solidFill>
              </a:rPr>
              <a:t>(r)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Population of 500 plants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What is the allele frequency?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74676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Calculating frequency of alleles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800080"/>
                </a:solidFill>
              </a:rPr>
              <a:t>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RR: 320 x 2 = 640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Rr: 160 x 1 = 160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R:  800/1000 = 80%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800080"/>
                </a:solidFill>
              </a:rPr>
              <a:t>p=0.8 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800080"/>
                </a:solidFill>
              </a:rPr>
              <a:t>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Rr:  20 x 2 = 40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Rr: 160 x 1 = 160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 = 200/1000 = 20%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800080"/>
                </a:solidFill>
              </a:rPr>
              <a:t>q=0.2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66865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Minzenmayer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Hardy-Weinberg theorem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533400" y="1371600"/>
            <a:ext cx="76962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Counting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Alleles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assume 2 alleles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frequency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of dominant allele (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) =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frequency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of recessive allele (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) =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frequencies must add to 1 (100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%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), so: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				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+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= 1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38251" t="21001" r="1125" b="46500"/>
          <a:stretch>
            <a:fillRect/>
          </a:stretch>
        </p:blipFill>
        <p:spPr bwMode="auto">
          <a:xfrm>
            <a:off x="2209800" y="4648200"/>
            <a:ext cx="50990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553200" y="45720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30738" y="4572000"/>
            <a:ext cx="623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888" y="4572000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Hardy-Weinberg theorem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38200" y="1371600"/>
            <a:ext cx="8305800" cy="2819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Counting </a:t>
            </a:r>
            <a:r>
              <a:rPr kumimoji="0" lang="en-US" sz="2600" b="1" i="0" u="sng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Individuals</a:t>
            </a:r>
            <a:endParaRPr kumimoji="0" lang="en-US" sz="2200" b="1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frequency of </a:t>
            </a: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rgbClr val="0F116A"/>
                </a:solidFill>
                <a:effectLst/>
                <a:uLnTx/>
                <a:uFillTx/>
                <a:latin typeface="+mn-lt"/>
              </a:rPr>
              <a:t>homozygous dominant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x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400" b="1" i="1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frequency of </a:t>
            </a: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rgbClr val="0F116A"/>
                </a:solidFill>
                <a:effectLst/>
                <a:uLnTx/>
                <a:uFillTx/>
                <a:latin typeface="+mn-lt"/>
              </a:rPr>
              <a:t>homozygous recessive</a:t>
            </a: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x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400" b="1" i="1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frequency of </a:t>
            </a: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rgbClr val="0F116A"/>
                </a:solidFill>
                <a:effectLst/>
                <a:uLnTx/>
                <a:uFillTx/>
                <a:latin typeface="+mn-lt"/>
              </a:rPr>
              <a:t>heterozygotes</a:t>
            </a: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x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) + (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x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) =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2p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frequencies of </a:t>
            </a:r>
            <a:r>
              <a:rPr kumimoji="0" lang="en-US" sz="20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all individuals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must add to 1 (100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%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), so: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			    </a:t>
            </a: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3200" b="1" i="1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+ 2pq + </a:t>
            </a: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3200" b="1" i="1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= 1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8251" t="21001" r="1125" b="46500"/>
          <a:stretch>
            <a:fillRect/>
          </a:stretch>
        </p:blipFill>
        <p:spPr bwMode="auto">
          <a:xfrm>
            <a:off x="2209800" y="4648200"/>
            <a:ext cx="50990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53200" y="45720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30738" y="4572000"/>
            <a:ext cx="623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82888" y="4572000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H-W formulas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38200" y="1371600"/>
            <a:ext cx="7772400" cy="3057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201988" algn="l"/>
              </a:tabLst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Alleles:	</a:t>
            </a: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48" charset="2"/>
              <a:buNone/>
              <a:tabLst>
                <a:tab pos="3201988" algn="l"/>
              </a:tabLst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48" charset="2"/>
              <a:buNone/>
              <a:tabLst>
                <a:tab pos="3201988" algn="l"/>
              </a:tabLst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201988" algn="l"/>
              </a:tabLst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Individuals:	</a:t>
            </a: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1" i="1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+ 2p</a:t>
            </a: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+ q</a:t>
            </a:r>
            <a:r>
              <a:rPr kumimoji="0" lang="en-US" sz="3200" b="1" i="1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38251" t="21001" r="1125" b="46500"/>
          <a:stretch>
            <a:fillRect/>
          </a:stretch>
        </p:blipFill>
        <p:spPr bwMode="auto">
          <a:xfrm>
            <a:off x="2209800" y="4751388"/>
            <a:ext cx="50990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53200" y="4675188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30738" y="4675188"/>
            <a:ext cx="623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82888" y="4675188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906838" y="3751263"/>
            <a:ext cx="660400" cy="608012"/>
            <a:chOff x="1929" y="2559"/>
            <a:chExt cx="416" cy="383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946" y="2559"/>
              <a:ext cx="383" cy="383"/>
            </a:xfrm>
            <a:prstGeom prst="ellipse">
              <a:avLst/>
            </a:prstGeom>
            <a:solidFill>
              <a:srgbClr val="FFEA18"/>
            </a:solidFill>
            <a:ln w="1905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29" y="2596"/>
              <a:ext cx="4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BB</a:t>
              </a: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933825" y="1901825"/>
            <a:ext cx="608013" cy="608013"/>
            <a:chOff x="2485" y="1163"/>
            <a:chExt cx="383" cy="383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85" y="1163"/>
              <a:ext cx="383" cy="383"/>
            </a:xfrm>
            <a:prstGeom prst="ellipse">
              <a:avLst/>
            </a:prstGeom>
            <a:solidFill>
              <a:srgbClr val="FFEA18"/>
            </a:solidFill>
            <a:ln w="1905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543" y="1200"/>
              <a:ext cx="26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4668838" y="1901825"/>
            <a:ext cx="608012" cy="608013"/>
            <a:chOff x="2485" y="1163"/>
            <a:chExt cx="383" cy="383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2485" y="1163"/>
              <a:ext cx="383" cy="383"/>
            </a:xfrm>
            <a:prstGeom prst="ellipse">
              <a:avLst/>
            </a:prstGeom>
            <a:solidFill>
              <a:srgbClr val="FFEA18"/>
            </a:solidFill>
            <a:ln w="1905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555" y="1200"/>
              <a:ext cx="24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4940300" y="3751263"/>
            <a:ext cx="623888" cy="608012"/>
            <a:chOff x="1941" y="2559"/>
            <a:chExt cx="393" cy="383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1946" y="2559"/>
              <a:ext cx="383" cy="383"/>
            </a:xfrm>
            <a:prstGeom prst="ellipse">
              <a:avLst/>
            </a:prstGeom>
            <a:solidFill>
              <a:srgbClr val="FFEA18"/>
            </a:solidFill>
            <a:ln w="1905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41" y="2596"/>
              <a:ext cx="39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Bb</a:t>
              </a: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964238" y="3751263"/>
            <a:ext cx="608012" cy="608012"/>
            <a:chOff x="1946" y="2559"/>
            <a:chExt cx="383" cy="383"/>
          </a:xfrm>
        </p:grpSpPr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1946" y="2559"/>
              <a:ext cx="383" cy="383"/>
            </a:xfrm>
            <a:prstGeom prst="ellipse">
              <a:avLst/>
            </a:prstGeom>
            <a:solidFill>
              <a:srgbClr val="FFEA18"/>
            </a:solidFill>
            <a:ln w="19050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1953" y="2596"/>
              <a:ext cx="37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 l="38251" t="21001" r="1125" b="46500"/>
          <a:stretch>
            <a:fillRect/>
          </a:stretch>
        </p:blipFill>
        <p:spPr bwMode="auto">
          <a:xfrm>
            <a:off x="2209800" y="4648200"/>
            <a:ext cx="50990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0450" y="6297613"/>
            <a:ext cx="7543800" cy="457200"/>
          </a:xfrm>
          <a:prstGeom prst="rect">
            <a:avLst/>
          </a:prstGeom>
          <a:solidFill>
            <a:srgbClr val="0F116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SzPct val="120000"/>
              <a:defRPr/>
            </a:pPr>
            <a:r>
              <a:rPr lang="en-US" sz="2600" b="1">
                <a:solidFill>
                  <a:schemeClr val="bg1"/>
                </a:solidFill>
              </a:rPr>
              <a:t>What are the genotype frequencies?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685800"/>
            <a:ext cx="8534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Hardy-Weinberg equation</a:t>
            </a:r>
          </a:p>
        </p:txBody>
      </p:sp>
      <p:sp>
        <p:nvSpPr>
          <p:cNvPr id="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81600" y="1676400"/>
            <a:ext cx="3810000" cy="1676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SzPct val="120000"/>
              <a:defRPr/>
            </a:pPr>
            <a:r>
              <a:rPr lang="en-US" sz="3000" b="1" i="1">
                <a:solidFill>
                  <a:srgbClr val="0F116A"/>
                </a:solidFill>
              </a:rPr>
              <a:t>q</a:t>
            </a:r>
            <a:r>
              <a:rPr lang="en-US" sz="3000" b="1" baseline="30000">
                <a:solidFill>
                  <a:srgbClr val="0F116A"/>
                </a:solidFill>
              </a:rPr>
              <a:t>2</a:t>
            </a:r>
            <a:r>
              <a:rPr lang="en-US" sz="3000" b="1">
                <a:solidFill>
                  <a:srgbClr val="0F116A"/>
                </a:solidFill>
              </a:rPr>
              <a:t> (bb): 16/100 = .16</a:t>
            </a:r>
          </a:p>
          <a:p>
            <a:pPr marL="342900" indent="-342900" algn="l" eaLnBrk="1" hangingPunct="1">
              <a:spcBef>
                <a:spcPct val="20000"/>
              </a:spcBef>
              <a:buSzPct val="120000"/>
              <a:defRPr/>
            </a:pPr>
            <a:r>
              <a:rPr lang="en-US" sz="3000" b="1" i="1">
                <a:solidFill>
                  <a:srgbClr val="0F116A"/>
                </a:solidFill>
              </a:rPr>
              <a:t>q </a:t>
            </a:r>
            <a:r>
              <a:rPr lang="en-US" sz="3000" b="1">
                <a:solidFill>
                  <a:srgbClr val="0F116A"/>
                </a:solidFill>
              </a:rPr>
              <a:t>(b): √.16 = 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0.4</a:t>
            </a:r>
            <a:endParaRPr lang="en-US" sz="3000" b="1">
              <a:solidFill>
                <a:srgbClr val="0F116A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SzPct val="120000"/>
              <a:defRPr/>
            </a:pPr>
            <a:r>
              <a:rPr lang="en-US" sz="3000" b="1" i="1">
                <a:solidFill>
                  <a:srgbClr val="0F116A"/>
                </a:solidFill>
              </a:rPr>
              <a:t>p </a:t>
            </a:r>
            <a:r>
              <a:rPr lang="en-US" sz="3000" b="1">
                <a:solidFill>
                  <a:srgbClr val="0F116A"/>
                </a:solidFill>
              </a:rPr>
              <a:t>(B): 1 - 0.4 = 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0.6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1447800"/>
            <a:ext cx="3352800" cy="222726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>
                <a:solidFill>
                  <a:srgbClr val="000000"/>
                </a:solidFill>
              </a:rPr>
              <a:t>population: 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100 cats</a:t>
            </a:r>
          </a:p>
          <a:p>
            <a:pPr algn="l">
              <a:defRPr/>
            </a:pPr>
            <a:r>
              <a:rPr lang="en-US" sz="2800" b="1">
                <a:solidFill>
                  <a:srgbClr val="000000"/>
                </a:solidFill>
              </a:rPr>
              <a:t>84 black, 16 white</a:t>
            </a:r>
          </a:p>
          <a:p>
            <a:pPr algn="l">
              <a:defRPr/>
            </a:pPr>
            <a:r>
              <a:rPr lang="en-US" sz="2800" b="1">
                <a:solidFill>
                  <a:srgbClr val="CC0000"/>
                </a:solidFill>
              </a:rPr>
              <a:t>How many of each genotype?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553200" y="45720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30738" y="4572000"/>
            <a:ext cx="623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782888" y="4572000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58975" y="4033838"/>
            <a:ext cx="1166813" cy="498475"/>
          </a:xfrm>
          <a:prstGeom prst="rect">
            <a:avLst/>
          </a:prstGeom>
          <a:solidFill>
            <a:srgbClr val="FFCC18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CC0000"/>
                </a:solidFill>
              </a:rPr>
              <a:t>p</a:t>
            </a:r>
            <a:r>
              <a:rPr lang="en-US" sz="2600" b="1" baseline="30000">
                <a:solidFill>
                  <a:srgbClr val="CC0000"/>
                </a:solidFill>
              </a:rPr>
              <a:t>2</a:t>
            </a:r>
            <a:r>
              <a:rPr lang="en-US" sz="2600" b="1">
                <a:solidFill>
                  <a:srgbClr val="CC0000"/>
                </a:solidFill>
              </a:rPr>
              <a:t>=.36</a:t>
            </a:r>
            <a:endParaRPr lang="en-US" sz="2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827463" y="4033838"/>
            <a:ext cx="1431925" cy="498475"/>
          </a:xfrm>
          <a:prstGeom prst="rect">
            <a:avLst/>
          </a:prstGeom>
          <a:solidFill>
            <a:srgbClr val="FFCC18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CC0000"/>
                </a:solidFill>
              </a:rPr>
              <a:t>2pq</a:t>
            </a:r>
            <a:r>
              <a:rPr lang="en-US" sz="2600" b="1">
                <a:solidFill>
                  <a:srgbClr val="CC0000"/>
                </a:solidFill>
              </a:rPr>
              <a:t>=.48</a:t>
            </a:r>
            <a:endParaRPr lang="en-US" sz="2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772150" y="4033838"/>
            <a:ext cx="1166813" cy="498475"/>
          </a:xfrm>
          <a:prstGeom prst="rect">
            <a:avLst/>
          </a:prstGeom>
          <a:solidFill>
            <a:srgbClr val="FFCC18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CC0000"/>
                </a:solidFill>
              </a:rPr>
              <a:t>q</a:t>
            </a:r>
            <a:r>
              <a:rPr lang="en-US" sz="2600" b="1" baseline="30000">
                <a:solidFill>
                  <a:srgbClr val="CC0000"/>
                </a:solidFill>
              </a:rPr>
              <a:t>2</a:t>
            </a:r>
            <a:r>
              <a:rPr lang="en-US" sz="2600" b="1">
                <a:solidFill>
                  <a:srgbClr val="CC0000"/>
                </a:solidFill>
              </a:rPr>
              <a:t>=.16</a:t>
            </a:r>
          </a:p>
        </p:txBody>
      </p:sp>
      <p:sp>
        <p:nvSpPr>
          <p:cNvPr id="15" name="Rectangle 1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0450" y="6297613"/>
            <a:ext cx="7543800" cy="457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SzPct val="120000"/>
              <a:defRPr/>
            </a:pPr>
            <a:r>
              <a:rPr lang="en-US" sz="2600" b="1">
                <a:solidFill>
                  <a:schemeClr val="bg1"/>
                </a:solidFill>
              </a:rPr>
              <a:t>Must assume population is in H-W equilibrium!</a:t>
            </a:r>
            <a:endParaRPr lang="en-US" sz="26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8" grpId="0" animBg="1" autoUpdateAnimBg="0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85800"/>
            <a:ext cx="8763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Hardy-Weinberg equation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 l="38251" t="21001" r="1125" b="49500"/>
          <a:stretch>
            <a:fillRect/>
          </a:stretch>
        </p:blipFill>
        <p:spPr bwMode="auto">
          <a:xfrm>
            <a:off x="3733800" y="2057400"/>
            <a:ext cx="50990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077200" y="19812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54738" y="1981200"/>
            <a:ext cx="623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06888" y="1981200"/>
            <a:ext cx="66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82975" y="1443038"/>
            <a:ext cx="1166813" cy="498475"/>
          </a:xfrm>
          <a:prstGeom prst="rect">
            <a:avLst/>
          </a:prstGeom>
          <a:solidFill>
            <a:srgbClr val="FFCC18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CC0000"/>
                </a:solidFill>
              </a:rPr>
              <a:t>p</a:t>
            </a:r>
            <a:r>
              <a:rPr lang="en-US" sz="2600" b="1" baseline="30000">
                <a:solidFill>
                  <a:srgbClr val="CC0000"/>
                </a:solidFill>
              </a:rPr>
              <a:t>2</a:t>
            </a:r>
            <a:r>
              <a:rPr lang="en-US" sz="2600" b="1">
                <a:solidFill>
                  <a:srgbClr val="CC0000"/>
                </a:solidFill>
              </a:rPr>
              <a:t>=.36</a:t>
            </a:r>
            <a:endParaRPr lang="en-US" sz="2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51463" y="1443038"/>
            <a:ext cx="1431925" cy="498475"/>
          </a:xfrm>
          <a:prstGeom prst="rect">
            <a:avLst/>
          </a:prstGeom>
          <a:solidFill>
            <a:srgbClr val="FFCC18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CC0000"/>
                </a:solidFill>
              </a:rPr>
              <a:t>2pq</a:t>
            </a:r>
            <a:r>
              <a:rPr lang="en-US" sz="2600" b="1">
                <a:solidFill>
                  <a:srgbClr val="CC0000"/>
                </a:solidFill>
              </a:rPr>
              <a:t>=.48</a:t>
            </a:r>
            <a:endParaRPr lang="en-US" sz="2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296150" y="1443038"/>
            <a:ext cx="1166813" cy="498475"/>
          </a:xfrm>
          <a:prstGeom prst="rect">
            <a:avLst/>
          </a:prstGeom>
          <a:solidFill>
            <a:srgbClr val="FFCC18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CC0000"/>
                </a:solidFill>
              </a:rPr>
              <a:t>q</a:t>
            </a:r>
            <a:r>
              <a:rPr lang="en-US" sz="2600" b="1" baseline="30000">
                <a:solidFill>
                  <a:srgbClr val="CC0000"/>
                </a:solidFill>
              </a:rPr>
              <a:t>2</a:t>
            </a:r>
            <a:r>
              <a:rPr lang="en-US" sz="2600" b="1">
                <a:solidFill>
                  <a:srgbClr val="CC0000"/>
                </a:solidFill>
              </a:rPr>
              <a:t>=.16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4800" y="1905000"/>
            <a:ext cx="3048000" cy="9461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>
                <a:solidFill>
                  <a:schemeClr val="bg1"/>
                </a:solidFill>
              </a:rPr>
              <a:t>Assuming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H-W equilibrium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04800" y="5029200"/>
            <a:ext cx="3048000" cy="51911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>
                <a:solidFill>
                  <a:schemeClr val="bg1"/>
                </a:solidFill>
              </a:rPr>
              <a:t>Sampled data </a:t>
            </a:r>
            <a:endParaRPr lang="en-US" sz="3000" b="1">
              <a:solidFill>
                <a:schemeClr val="bg1"/>
              </a:solidFill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3733800" y="4733925"/>
            <a:ext cx="5099050" cy="2082800"/>
            <a:chOff x="2352" y="2982"/>
            <a:chExt cx="3212" cy="1312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38251" t="21001" r="1125" b="49500"/>
            <a:stretch>
              <a:fillRect/>
            </a:stretch>
          </p:blipFill>
          <p:spPr bwMode="auto">
            <a:xfrm>
              <a:off x="2352" y="3123"/>
              <a:ext cx="3212" cy="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088" y="2982"/>
              <a:ext cx="37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877" y="2982"/>
              <a:ext cx="39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Bb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713" y="2982"/>
              <a:ext cx="4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BB</a:t>
              </a:r>
            </a:p>
          </p:txBody>
        </p:sp>
      </p:grp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486150" y="4267200"/>
            <a:ext cx="1166813" cy="498475"/>
          </a:xfrm>
          <a:prstGeom prst="rect">
            <a:avLst/>
          </a:prstGeom>
          <a:solidFill>
            <a:schemeClr val="hlink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0F2117"/>
                </a:solidFill>
              </a:rPr>
              <a:t>p</a:t>
            </a:r>
            <a:r>
              <a:rPr lang="en-US" sz="2600" b="1" baseline="30000">
                <a:solidFill>
                  <a:srgbClr val="0F2117"/>
                </a:solidFill>
              </a:rPr>
              <a:t>2</a:t>
            </a:r>
            <a:r>
              <a:rPr lang="en-US" sz="2600" b="1">
                <a:solidFill>
                  <a:srgbClr val="0F2117"/>
                </a:solidFill>
              </a:rPr>
              <a:t>=.74</a:t>
            </a:r>
            <a:endParaRPr lang="en-US" sz="2600" b="1">
              <a:solidFill>
                <a:srgbClr val="0F21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359400" y="4267200"/>
            <a:ext cx="1431925" cy="498475"/>
          </a:xfrm>
          <a:prstGeom prst="rect">
            <a:avLst/>
          </a:prstGeom>
          <a:solidFill>
            <a:schemeClr val="hlink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0F2117"/>
                </a:solidFill>
              </a:rPr>
              <a:t>2pq</a:t>
            </a:r>
            <a:r>
              <a:rPr lang="en-US" sz="2600" b="1">
                <a:solidFill>
                  <a:srgbClr val="0F2117"/>
                </a:solidFill>
              </a:rPr>
              <a:t>=.10</a:t>
            </a:r>
            <a:endParaRPr lang="en-US" sz="2600" b="1">
              <a:solidFill>
                <a:srgbClr val="0F21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299325" y="4267200"/>
            <a:ext cx="1166813" cy="498475"/>
          </a:xfrm>
          <a:prstGeom prst="rect">
            <a:avLst/>
          </a:prstGeom>
          <a:solidFill>
            <a:schemeClr val="hlink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rgbClr val="0F2117"/>
                </a:solidFill>
              </a:rPr>
              <a:t>q</a:t>
            </a:r>
            <a:r>
              <a:rPr lang="en-US" sz="2600" b="1" baseline="30000">
                <a:solidFill>
                  <a:srgbClr val="0F2117"/>
                </a:solidFill>
              </a:rPr>
              <a:t>2</a:t>
            </a:r>
            <a:r>
              <a:rPr lang="en-US" sz="2600" b="1">
                <a:solidFill>
                  <a:srgbClr val="0F2117"/>
                </a:solidFill>
              </a:rPr>
              <a:t>=.16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04800" y="5715000"/>
            <a:ext cx="3200400" cy="946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>
                <a:solidFill>
                  <a:srgbClr val="0F2117"/>
                </a:solidFill>
              </a:rPr>
              <a:t>How do you explain the data? </a:t>
            </a:r>
            <a:endParaRPr lang="en-US" sz="3000" b="1">
              <a:solidFill>
                <a:srgbClr val="0F2117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482975" y="4267200"/>
            <a:ext cx="1166813" cy="498475"/>
          </a:xfrm>
          <a:prstGeom prst="rect">
            <a:avLst/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chemeClr val="bg1"/>
                </a:solidFill>
              </a:rPr>
              <a:t>p</a:t>
            </a:r>
            <a:r>
              <a:rPr lang="en-US" sz="2600" b="1" baseline="30000">
                <a:solidFill>
                  <a:schemeClr val="bg1"/>
                </a:solidFill>
              </a:rPr>
              <a:t>2</a:t>
            </a:r>
            <a:r>
              <a:rPr lang="en-US" sz="2600" b="1">
                <a:solidFill>
                  <a:schemeClr val="bg1"/>
                </a:solidFill>
              </a:rPr>
              <a:t>=.20</a:t>
            </a: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354638" y="4267200"/>
            <a:ext cx="1431925" cy="498475"/>
          </a:xfrm>
          <a:prstGeom prst="rect">
            <a:avLst/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chemeClr val="bg1"/>
                </a:solidFill>
              </a:rPr>
              <a:t>2pq</a:t>
            </a:r>
            <a:r>
              <a:rPr lang="en-US" sz="2600" b="1">
                <a:solidFill>
                  <a:schemeClr val="bg1"/>
                </a:solidFill>
              </a:rPr>
              <a:t>=.64</a:t>
            </a: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292975" y="4267200"/>
            <a:ext cx="1166813" cy="498475"/>
          </a:xfrm>
          <a:prstGeom prst="rect">
            <a:avLst/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 i="1">
                <a:solidFill>
                  <a:schemeClr val="bg1"/>
                </a:solidFill>
              </a:rPr>
              <a:t>q</a:t>
            </a:r>
            <a:r>
              <a:rPr lang="en-US" sz="2600" b="1" baseline="30000">
                <a:solidFill>
                  <a:schemeClr val="bg1"/>
                </a:solidFill>
              </a:rPr>
              <a:t>2</a:t>
            </a:r>
            <a:r>
              <a:rPr lang="en-US" sz="2600" b="1">
                <a:solidFill>
                  <a:schemeClr val="bg1"/>
                </a:solidFill>
              </a:rPr>
              <a:t>=.16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304800" y="5715000"/>
            <a:ext cx="32004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>
                <a:solidFill>
                  <a:schemeClr val="bg1"/>
                </a:solidFill>
              </a:rPr>
              <a:t>How do you explain the data? 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04800" y="2971800"/>
            <a:ext cx="3048000" cy="51911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116A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>
                <a:solidFill>
                  <a:srgbClr val="000000"/>
                </a:solidFill>
              </a:rPr>
              <a:t>Null hypothesis </a:t>
            </a:r>
            <a:endParaRPr lang="en-US" sz="3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9" grpId="0" animBg="1"/>
      <p:bldP spid="20" grpId="0" animBg="1"/>
      <p:bldP spid="21" grpId="0" animBg="1"/>
      <p:bldP spid="22" grpId="0" animBg="1" autoUpdateAnimBg="0"/>
      <p:bldP spid="23" grpId="0" animBg="1"/>
      <p:bldP spid="24" grpId="0" animBg="1"/>
      <p:bldP spid="25" grpId="0" animBg="1"/>
      <p:bldP spid="26" grpId="0" animBg="1" autoUpdateAnimBg="0"/>
      <p:bldP spid="2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Application of HW Theorum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What % of the human population carries allele for PKU?</a:t>
            </a:r>
          </a:p>
          <a:p>
            <a:pPr lvl="2" eaLnBrk="1" hangingPunct="1">
              <a:defRPr/>
            </a:pPr>
            <a:r>
              <a:rPr lang="en-US" dirty="0" smtClean="0"/>
              <a:t>~1 in 10,000 babies born in the US is born with PKU, which results in mental retardation and other problems if untreated</a:t>
            </a:r>
          </a:p>
          <a:p>
            <a:pPr lvl="2" eaLnBrk="1" hangingPunct="1">
              <a:defRPr/>
            </a:pPr>
            <a:r>
              <a:rPr lang="en-US" dirty="0" smtClean="0"/>
              <a:t>Disease caused by a recessive allele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Application of HW theorum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Frequency of homozygous recessive individuals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			q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1 in 10,000 or 0.0001</a:t>
            </a:r>
          </a:p>
          <a:p>
            <a:pPr eaLnBrk="1" hangingPunct="1">
              <a:defRPr/>
            </a:pPr>
            <a:r>
              <a:rPr lang="en-US" sz="2800" dirty="0" smtClean="0"/>
              <a:t>Frequency of recessive allele (</a:t>
            </a:r>
            <a:r>
              <a:rPr lang="en-US" sz="2800" dirty="0" smtClean="0">
                <a:solidFill>
                  <a:srgbClr val="800080"/>
                </a:solidFill>
              </a:rPr>
              <a:t>q</a:t>
            </a:r>
            <a:r>
              <a:rPr lang="en-US" sz="2800" dirty="0" smtClean="0"/>
              <a:t>):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80"/>
                </a:solidFill>
                <a:sym typeface="Symbol" pitchFamily="18" charset="2"/>
              </a:rPr>
              <a:t>			q</a:t>
            </a:r>
            <a:r>
              <a:rPr lang="en-US" sz="2800" dirty="0" smtClean="0">
                <a:sym typeface="Symbol" pitchFamily="18" charset="2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 </a:t>
            </a:r>
            <a:r>
              <a:rPr lang="en-US" sz="2800" dirty="0" smtClean="0">
                <a:solidFill>
                  <a:srgbClr val="FF0000"/>
                </a:solidFill>
              </a:rPr>
              <a:t>q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aseline="30000" dirty="0" smtClean="0"/>
              <a:t> </a:t>
            </a:r>
            <a:r>
              <a:rPr lang="en-US" sz="2800" baseline="30000" dirty="0" smtClean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0.0001 = 0.01</a:t>
            </a:r>
          </a:p>
          <a:p>
            <a:pPr eaLnBrk="1" hangingPunct="1">
              <a:defRPr/>
            </a:pPr>
            <a:r>
              <a:rPr lang="en-US" sz="2800" dirty="0" smtClean="0">
                <a:sym typeface="Symbol" pitchFamily="18" charset="2"/>
              </a:rPr>
              <a:t>Frequency of dominant allele (</a:t>
            </a:r>
            <a:r>
              <a:rPr lang="en-US" sz="2800" dirty="0" smtClean="0">
                <a:solidFill>
                  <a:srgbClr val="800080"/>
                </a:solidFill>
                <a:sym typeface="Symbol" pitchFamily="18" charset="2"/>
              </a:rPr>
              <a:t>p</a:t>
            </a:r>
            <a:r>
              <a:rPr lang="en-US" sz="2800" dirty="0" smtClean="0">
                <a:sym typeface="Symbol" pitchFamily="18" charset="2"/>
              </a:rPr>
              <a:t>):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Symbol" pitchFamily="18" charset="2"/>
              </a:rPr>
              <a:t>			</a:t>
            </a:r>
            <a:r>
              <a:rPr lang="en-US" sz="2800" dirty="0" smtClean="0">
                <a:solidFill>
                  <a:srgbClr val="800080"/>
                </a:solidFill>
                <a:sym typeface="Symbol" pitchFamily="18" charset="2"/>
              </a:rPr>
              <a:t>p + q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=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Symbol" pitchFamily="18" charset="2"/>
              </a:rPr>
              <a:t>			</a:t>
            </a:r>
            <a:r>
              <a:rPr lang="en-US" sz="2800" dirty="0" smtClean="0">
                <a:solidFill>
                  <a:srgbClr val="800080"/>
                </a:solidFill>
                <a:sym typeface="Symbol" pitchFamily="18" charset="2"/>
              </a:rPr>
              <a:t>p</a:t>
            </a:r>
            <a:r>
              <a:rPr lang="en-US" sz="2800" dirty="0" smtClean="0">
                <a:sym typeface="Symbol" pitchFamily="18" charset="2"/>
              </a:rPr>
              <a:t> = 1 – </a:t>
            </a:r>
            <a:r>
              <a:rPr lang="en-US" sz="2800" dirty="0" smtClean="0">
                <a:solidFill>
                  <a:srgbClr val="800080"/>
                </a:solidFill>
                <a:sym typeface="Symbol" pitchFamily="18" charset="2"/>
              </a:rPr>
              <a:t>q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= 1 – 0.01 = 0.99</a:t>
            </a:r>
          </a:p>
          <a:p>
            <a:pPr eaLnBrk="1" hangingPunct="1">
              <a:defRPr/>
            </a:pPr>
            <a:r>
              <a:rPr lang="en-US" sz="2800" dirty="0" smtClean="0">
                <a:sym typeface="Symbol" pitchFamily="18" charset="2"/>
              </a:rPr>
              <a:t>Frequency of carriers, </a:t>
            </a:r>
            <a:r>
              <a:rPr lang="en-US" sz="2800" dirty="0" err="1" smtClean="0">
                <a:sym typeface="Symbol" pitchFamily="18" charset="2"/>
              </a:rPr>
              <a:t>heterozygotes</a:t>
            </a:r>
            <a:r>
              <a:rPr lang="en-US" sz="2800" dirty="0" smtClean="0">
                <a:sym typeface="Symbol" pitchFamily="18" charset="2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2pq</a:t>
            </a:r>
            <a:r>
              <a:rPr lang="en-US" sz="2800" dirty="0" smtClean="0">
                <a:sym typeface="Symbol" pitchFamily="18" charset="2"/>
              </a:rPr>
              <a:t>):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ym typeface="Symbol" pitchFamily="18" charset="2"/>
              </a:rPr>
              <a:t>			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2 x (0.99 x 0.01) = 0.0198 or ~ 2%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~2%</a:t>
            </a:r>
            <a:r>
              <a:rPr lang="en-US" sz="2800" dirty="0" smtClean="0">
                <a:sym typeface="Symbol" pitchFamily="18" charset="2"/>
              </a:rPr>
              <a:t> of the US population carries the PKU allele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685800"/>
            <a:ext cx="8458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Agents of evolutionary change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150938" y="1524000"/>
            <a:ext cx="2128837" cy="2438400"/>
            <a:chOff x="720" y="960"/>
            <a:chExt cx="1341" cy="1536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720" y="960"/>
              <a:ext cx="1341" cy="1536"/>
              <a:chOff x="720" y="1104"/>
              <a:chExt cx="1341" cy="1536"/>
            </a:xfrm>
          </p:grpSpPr>
          <p:pic>
            <p:nvPicPr>
              <p:cNvPr id="10" name="Picture 7" descr="f21-05a_five_agents_of__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125" t="2251" r="16875"/>
              <a:stretch>
                <a:fillRect/>
              </a:stretch>
            </p:blipFill>
            <p:spPr bwMode="auto">
              <a:xfrm>
                <a:off x="720" y="1104"/>
                <a:ext cx="1341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768" y="1111"/>
                <a:ext cx="1221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05" y="2330"/>
              <a:ext cx="555" cy="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825875" y="1524000"/>
            <a:ext cx="1974850" cy="2433638"/>
            <a:chOff x="2410" y="960"/>
            <a:chExt cx="1244" cy="1533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410" y="960"/>
              <a:ext cx="1244" cy="1533"/>
              <a:chOff x="2400" y="1104"/>
              <a:chExt cx="1244" cy="1533"/>
            </a:xfrm>
          </p:grpSpPr>
          <p:pic>
            <p:nvPicPr>
              <p:cNvPr id="15" name="Picture 14" descr="f21-05b_five_agents_of__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250" t="2251" r="20250"/>
              <a:stretch>
                <a:fillRect/>
              </a:stretch>
            </p:blipFill>
            <p:spPr bwMode="auto">
              <a:xfrm>
                <a:off x="2400" y="1104"/>
                <a:ext cx="1244" cy="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406" y="1111"/>
                <a:ext cx="1221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445" y="2305"/>
              <a:ext cx="825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438400" y="4346575"/>
            <a:ext cx="1979613" cy="2438400"/>
            <a:chOff x="1536" y="2738"/>
            <a:chExt cx="1247" cy="1536"/>
          </a:xfrm>
        </p:grpSpPr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536" y="2738"/>
              <a:ext cx="1247" cy="1536"/>
              <a:chOff x="1536" y="2688"/>
              <a:chExt cx="1247" cy="1536"/>
            </a:xfrm>
          </p:grpSpPr>
          <p:pic>
            <p:nvPicPr>
              <p:cNvPr id="20" name="Picture 21" descr="f21-05d_five_agents_of__c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250" t="2251" r="20250"/>
              <a:stretch>
                <a:fillRect/>
              </a:stretch>
            </p:blipFill>
            <p:spPr bwMode="auto">
              <a:xfrm>
                <a:off x="1536" y="2688"/>
                <a:ext cx="1247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1244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560" y="4075"/>
              <a:ext cx="750" cy="155"/>
            </a:xfrm>
            <a:prstGeom prst="rect">
              <a:avLst/>
            </a:prstGeom>
            <a:solidFill>
              <a:srgbClr val="DEE6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5181600" y="4346575"/>
            <a:ext cx="1979613" cy="2438400"/>
            <a:chOff x="3264" y="2688"/>
            <a:chExt cx="1247" cy="1536"/>
          </a:xfrm>
        </p:grpSpPr>
        <p:pic>
          <p:nvPicPr>
            <p:cNvPr id="23" name="Picture 27" descr="f21-05e_five_agents_of__c"/>
            <p:cNvPicPr>
              <a:picLocks noChangeAspect="1" noChangeArrowheads="1"/>
            </p:cNvPicPr>
            <p:nvPr/>
          </p:nvPicPr>
          <p:blipFill>
            <a:blip r:embed="rId7" cstate="print"/>
            <a:srcRect l="20250" t="2251" r="20250"/>
            <a:stretch>
              <a:fillRect/>
            </a:stretch>
          </p:blipFill>
          <p:spPr bwMode="auto">
            <a:xfrm>
              <a:off x="3264" y="2688"/>
              <a:ext cx="1247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270" y="2694"/>
              <a:ext cx="1232" cy="1509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5230813" y="6469063"/>
            <a:ext cx="1309687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340475" y="1524000"/>
            <a:ext cx="1978025" cy="2438400"/>
            <a:chOff x="3994" y="960"/>
            <a:chExt cx="1246" cy="1536"/>
          </a:xfrm>
        </p:grpSpPr>
        <p:grpSp>
          <p:nvGrpSpPr>
            <p:cNvPr id="27" name="Group 34"/>
            <p:cNvGrpSpPr>
              <a:grpSpLocks/>
            </p:cNvGrpSpPr>
            <p:nvPr/>
          </p:nvGrpSpPr>
          <p:grpSpPr bwMode="auto">
            <a:xfrm>
              <a:off x="3994" y="960"/>
              <a:ext cx="1246" cy="1536"/>
              <a:chOff x="3994" y="960"/>
              <a:chExt cx="1246" cy="1536"/>
            </a:xfrm>
          </p:grpSpPr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>
                <a:off x="3994" y="960"/>
                <a:ext cx="1246" cy="1536"/>
                <a:chOff x="3984" y="1104"/>
                <a:chExt cx="1246" cy="1536"/>
              </a:xfrm>
            </p:grpSpPr>
            <p:pic>
              <p:nvPicPr>
                <p:cNvPr id="31" name="Picture 36" descr="f21-05c_five_agents_of__c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0250" t="2251" r="20250"/>
                <a:stretch>
                  <a:fillRect/>
                </a:stretch>
              </p:blipFill>
              <p:spPr bwMode="auto">
                <a:xfrm>
                  <a:off x="3984" y="1104"/>
                  <a:ext cx="1246" cy="1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tangle 37"/>
                <p:cNvSpPr>
                  <a:spLocks noChangeArrowheads="1"/>
                </p:cNvSpPr>
                <p:nvPr/>
              </p:nvSpPr>
              <p:spPr bwMode="auto">
                <a:xfrm>
                  <a:off x="3990" y="1111"/>
                  <a:ext cx="1221" cy="1509"/>
                </a:xfrm>
                <a:prstGeom prst="rect">
                  <a:avLst/>
                </a:prstGeom>
                <a:noFill/>
                <a:ln w="57150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4025" y="2300"/>
                <a:ext cx="945" cy="15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" name="Picture 39" descr="23-16x2-MalePeacock"/>
            <p:cNvPicPr>
              <a:picLocks noChangeAspect="1" noChangeArrowheads="1"/>
            </p:cNvPicPr>
            <p:nvPr/>
          </p:nvPicPr>
          <p:blipFill>
            <a:blip r:embed="rId9" cstate="print"/>
            <a:srcRect l="24300" r="23489" b="2702"/>
            <a:stretch>
              <a:fillRect/>
            </a:stretch>
          </p:blipFill>
          <p:spPr bwMode="auto">
            <a:xfrm>
              <a:off x="4025" y="991"/>
              <a:ext cx="1176" cy="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78"/>
          <p:cNvSpPr>
            <a:spLocks noChangeArrowheads="1"/>
          </p:cNvSpPr>
          <p:nvPr/>
        </p:nvSpPr>
        <p:spPr bwMode="auto">
          <a:xfrm>
            <a:off x="1665288" y="1220788"/>
            <a:ext cx="10842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Mutation</a:t>
            </a:r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4175125" y="1220788"/>
            <a:ext cx="12763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Gene Flow</a:t>
            </a:r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auto">
          <a:xfrm>
            <a:off x="2687638" y="4022725"/>
            <a:ext cx="1479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Genetic Drift</a:t>
            </a:r>
          </a:p>
        </p:txBody>
      </p: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5599113" y="4022725"/>
            <a:ext cx="1144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37" name="Rectangle 82"/>
          <p:cNvSpPr>
            <a:spLocks noChangeArrowheads="1"/>
          </p:cNvSpPr>
          <p:nvPr/>
        </p:nvSpPr>
        <p:spPr bwMode="auto">
          <a:xfrm>
            <a:off x="6205538" y="1220788"/>
            <a:ext cx="2235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Non-random mating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utoUpdateAnimBg="0"/>
      <p:bldP spid="34" grpId="0" build="p" autoUpdateAnimBg="0"/>
      <p:bldP spid="35" grpId="0" build="p" autoUpdateAnimBg="0"/>
      <p:bldP spid="36" grpId="0" build="p" autoUpdateAnimBg="0"/>
      <p:bldP spid="3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Minzenmayer</a:t>
            </a:r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Implications of HW Theorem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In HW population, all alleles remain at same frequencies from generation to generation</a:t>
            </a:r>
          </a:p>
          <a:p>
            <a:pPr eaLnBrk="1" hangingPunct="1">
              <a:defRPr/>
            </a:pPr>
            <a:r>
              <a:rPr lang="en-US" sz="2400" dirty="0" smtClean="0"/>
              <a:t>If allele frequencies change, then population is not in equilibrium and evolution is occurring</a:t>
            </a:r>
          </a:p>
          <a:p>
            <a:pPr eaLnBrk="1" hangingPunct="1">
              <a:defRPr/>
            </a:pPr>
            <a:r>
              <a:rPr lang="en-US" sz="2400" dirty="0" smtClean="0"/>
              <a:t>Population biologists measure and study</a:t>
            </a:r>
          </a:p>
          <a:p>
            <a:pPr lvl="1" eaLnBrk="1" hangingPunct="1">
              <a:defRPr/>
            </a:pPr>
            <a:r>
              <a:rPr lang="en-US" sz="2000" dirty="0" smtClean="0"/>
              <a:t>Sampling of individuals and genetic testing</a:t>
            </a:r>
          </a:p>
          <a:p>
            <a:pPr lvl="1" eaLnBrk="1" hangingPunct="1">
              <a:defRPr/>
            </a:pPr>
            <a:r>
              <a:rPr lang="en-US" sz="2000" dirty="0" smtClean="0"/>
              <a:t>Measure from year to year</a:t>
            </a:r>
            <a:endParaRPr lang="en-US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80816"/>
            <a:ext cx="7010400" cy="27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Blood Type in Pueblo Indians (MN system</a:t>
            </a:r>
            <a:r>
              <a:rPr lang="en-US" sz="3600" smtClean="0"/>
              <a:t>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391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Indian group is isolated</a:t>
            </a:r>
          </a:p>
          <a:p>
            <a:pPr eaLnBrk="1" hangingPunct="1">
              <a:defRPr/>
            </a:pPr>
            <a:r>
              <a:rPr lang="en-US" sz="2800" smtClean="0"/>
              <a:t>Do not interbreed with other groups</a:t>
            </a:r>
          </a:p>
          <a:p>
            <a:pPr eaLnBrk="1" hangingPunct="1">
              <a:defRPr/>
            </a:pPr>
            <a:endParaRPr lang="en-US" sz="2800" smtClean="0"/>
          </a:p>
        </p:txBody>
      </p:sp>
      <p:graphicFrame>
        <p:nvGraphicFramePr>
          <p:cNvPr id="54345" name="Group 73"/>
          <p:cNvGraphicFramePr>
            <a:graphicFrameLocks noGrp="1"/>
          </p:cNvGraphicFramePr>
          <p:nvPr>
            <p:ph sz="half" idx="2"/>
          </p:nvPr>
        </p:nvGraphicFramePr>
        <p:xfrm>
          <a:off x="381000" y="2819400"/>
          <a:ext cx="8001000" cy="3108325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Genotypes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Observed # of individuals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Genotype Frequencies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Blood Type in Pueblo Indians (MN system</a:t>
            </a:r>
            <a:r>
              <a:rPr lang="en-US" sz="3600" smtClean="0"/>
              <a:t>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391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Indian group is isolated</a:t>
            </a:r>
          </a:p>
          <a:p>
            <a:pPr eaLnBrk="1" hangingPunct="1">
              <a:defRPr/>
            </a:pPr>
            <a:r>
              <a:rPr lang="en-US" sz="2800" smtClean="0"/>
              <a:t>Do not interbreed with other groups</a:t>
            </a:r>
          </a:p>
          <a:p>
            <a:pPr eaLnBrk="1" hangingPunct="1">
              <a:defRPr/>
            </a:pPr>
            <a:endParaRPr lang="en-US" sz="2800" smtClean="0"/>
          </a:p>
        </p:txBody>
      </p:sp>
      <p:graphicFrame>
        <p:nvGraphicFramePr>
          <p:cNvPr id="57348" name="Group 4"/>
          <p:cNvGraphicFramePr>
            <a:graphicFrameLocks noGrp="1"/>
          </p:cNvGraphicFramePr>
          <p:nvPr>
            <p:ph sz="half" idx="2"/>
          </p:nvPr>
        </p:nvGraphicFramePr>
        <p:xfrm>
          <a:off x="381000" y="2819400"/>
          <a:ext cx="8001000" cy="3108325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Genotypes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Observed # of individuals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Genotype Frequencies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83/140=.59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46/140=.32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11/140=.08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Genotype Frequencies </a:t>
            </a:r>
            <a:r>
              <a:rPr lang="en-US" sz="2800" u="sng" dirty="0" smtClean="0">
                <a:solidFill>
                  <a:srgbClr val="FF0000"/>
                </a:solidFill>
              </a:rPr>
              <a:t>observed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sz="2400" dirty="0" smtClean="0"/>
              <a:t>MM = .59</a:t>
            </a:r>
          </a:p>
          <a:p>
            <a:pPr lvl="1" eaLnBrk="1" hangingPunct="1">
              <a:defRPr/>
            </a:pPr>
            <a:r>
              <a:rPr lang="en-US" sz="2400" dirty="0" smtClean="0"/>
              <a:t>MN = .32</a:t>
            </a:r>
          </a:p>
          <a:p>
            <a:pPr lvl="1" eaLnBrk="1" hangingPunct="1">
              <a:defRPr/>
            </a:pPr>
            <a:r>
              <a:rPr lang="en-US" sz="2400" dirty="0" smtClean="0"/>
              <a:t>NN = .08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Calculate frequency of the M allele where M = p</a:t>
            </a:r>
          </a:p>
          <a:p>
            <a:pPr lvl="1" eaLnBrk="1" hangingPunct="1">
              <a:defRPr/>
            </a:pPr>
            <a:r>
              <a:rPr lang="en-US" sz="2400" dirty="0" smtClean="0"/>
              <a:t>p = .59 + ½ (.32) = .75		</a:t>
            </a:r>
          </a:p>
          <a:p>
            <a:pPr lvl="1" eaLnBrk="1" hangingPunct="1">
              <a:defRPr/>
            </a:pPr>
            <a:r>
              <a:rPr lang="en-US" sz="2400" dirty="0" smtClean="0"/>
              <a:t>p = .75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Calculate frequency of the N allele where N =q</a:t>
            </a:r>
          </a:p>
          <a:p>
            <a:pPr lvl="1" eaLnBrk="1" hangingPunct="1">
              <a:defRPr/>
            </a:pPr>
            <a:r>
              <a:rPr lang="en-US" sz="2400" dirty="0" smtClean="0"/>
              <a:t>q = ½ (.32) + .08 = .25		</a:t>
            </a:r>
          </a:p>
          <a:p>
            <a:pPr lvl="1" eaLnBrk="1" hangingPunct="1">
              <a:defRPr/>
            </a:pPr>
            <a:r>
              <a:rPr lang="en-US" sz="2400" dirty="0" smtClean="0"/>
              <a:t>q = .25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Calculate </a:t>
            </a:r>
            <a:r>
              <a:rPr lang="en-US" sz="3200" u="sng" dirty="0" smtClean="0"/>
              <a:t>expected number</a:t>
            </a:r>
            <a:r>
              <a:rPr lang="en-US" sz="3200" dirty="0" smtClean="0"/>
              <a:t> of individuals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n = total number of individuals in population</a:t>
            </a:r>
          </a:p>
        </p:txBody>
      </p:sp>
      <p:graphicFrame>
        <p:nvGraphicFramePr>
          <p:cNvPr id="58434" name="Group 66"/>
          <p:cNvGraphicFramePr>
            <a:graphicFrameLocks noGrp="1"/>
          </p:cNvGraphicFramePr>
          <p:nvPr>
            <p:ph type="body" idx="1"/>
          </p:nvPr>
        </p:nvGraphicFramePr>
        <p:xfrm>
          <a:off x="609600" y="2057400"/>
          <a:ext cx="7924800" cy="3886201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MM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Calculate </a:t>
            </a:r>
            <a:r>
              <a:rPr lang="en-US" sz="3200" u="sng" dirty="0" smtClean="0"/>
              <a:t>expected number</a:t>
            </a:r>
            <a:r>
              <a:rPr lang="en-US" sz="3200" dirty="0" smtClean="0"/>
              <a:t> of individuals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n = total number of individuals in population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>
            <p:ph type="body" idx="1"/>
          </p:nvPr>
        </p:nvGraphicFramePr>
        <p:xfrm>
          <a:off x="609600" y="2057400"/>
          <a:ext cx="7924800" cy="3886201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MM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p2(n)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2pq(n)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q2(n)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/>
              <a:t>Calculate </a:t>
            </a:r>
            <a:r>
              <a:rPr lang="en-US" sz="3200" u="sng" smtClean="0"/>
              <a:t>expected number</a:t>
            </a:r>
            <a:r>
              <a:rPr lang="en-US" sz="3200" smtClean="0"/>
              <a:t> of individuals </a:t>
            </a:r>
            <a:br>
              <a:rPr lang="en-US" sz="3200" smtClean="0"/>
            </a:br>
            <a:r>
              <a:rPr lang="en-US" sz="3200" smtClean="0"/>
              <a:t> n = total number of individuals in population</a:t>
            </a:r>
          </a:p>
        </p:txBody>
      </p:sp>
      <p:graphicFrame>
        <p:nvGraphicFramePr>
          <p:cNvPr id="60441" name="Group 25"/>
          <p:cNvGraphicFramePr>
            <a:graphicFrameLocks noGrp="1"/>
          </p:cNvGraphicFramePr>
          <p:nvPr>
            <p:ph type="body" idx="1"/>
          </p:nvPr>
        </p:nvGraphicFramePr>
        <p:xfrm>
          <a:off x="609600" y="2057400"/>
          <a:ext cx="7924800" cy="3886201"/>
        </p:xfrm>
        <a:graphic>
          <a:graphicData uri="http://schemas.openxmlformats.org/drawingml/2006/table">
            <a:tbl>
              <a:tblPr/>
              <a:tblGrid>
                <a:gridCol w="2514600"/>
                <a:gridCol w="2768600"/>
                <a:gridCol w="2641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MM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p2(n)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2pq(n)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q2(n)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(.75)2 (140)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2(.75)(.25)(140)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(.25)2(140)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78.75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Minzenmayer 2005-2006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82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Do </a:t>
            </a:r>
            <a:r>
              <a:rPr lang="he-IL" sz="2800" smtClean="0">
                <a:cs typeface="Arial" charset="0"/>
              </a:rPr>
              <a:t>א</a:t>
            </a:r>
            <a:r>
              <a:rPr lang="en-US" sz="2800" baseline="30000" smtClean="0"/>
              <a:t>2 </a:t>
            </a:r>
            <a:r>
              <a:rPr lang="en-US" sz="2800" smtClean="0"/>
              <a:t>test to determine whether the observed values and expected values are significantly different from one another.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458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Population is in Hardy-Weinberg equilibrium for this locus; no evolution or change is occurring in this population.</a:t>
            </a:r>
          </a:p>
          <a:p>
            <a:pPr eaLnBrk="1" hangingPunct="1">
              <a:defRPr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a</a:t>
            </a:r>
          </a:p>
          <a:p>
            <a:pPr lvl="1" eaLnBrk="1" hangingPunct="1">
              <a:defRPr/>
            </a:pPr>
            <a:r>
              <a:rPr lang="en-US" sz="2400" dirty="0" smtClean="0"/>
              <a:t>Population is not in Hardy-Weinberg equilibrium for this locus; some force is causing evolution in this population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		 </a:t>
            </a:r>
            <a:r>
              <a:rPr lang="he-IL" sz="2800" dirty="0" smtClean="0">
                <a:cs typeface="Arial" charset="0"/>
              </a:rPr>
              <a:t>א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 = Σ </a:t>
            </a:r>
            <a:r>
              <a:rPr lang="en-US" sz="2800" u="sng" dirty="0" smtClean="0"/>
              <a:t>(o-e)</a:t>
            </a:r>
            <a:r>
              <a:rPr lang="en-US" sz="2800" u="sng" baseline="30000" dirty="0" smtClean="0"/>
              <a:t>2</a:t>
            </a:r>
            <a:r>
              <a:rPr lang="en-US" sz="2800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			       e	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3600" smtClean="0">
                <a:cs typeface="Arial" charset="0"/>
              </a:rPr>
              <a:t>א</a:t>
            </a:r>
            <a:r>
              <a:rPr lang="en-US" sz="3600" baseline="30000" smtClean="0">
                <a:cs typeface="Arial" charset="0"/>
              </a:rPr>
              <a:t>2</a:t>
            </a:r>
          </a:p>
        </p:txBody>
      </p:sp>
      <p:graphicFrame>
        <p:nvGraphicFramePr>
          <p:cNvPr id="62530" name="Group 66"/>
          <p:cNvGraphicFramePr>
            <a:graphicFrameLocks noGrp="1"/>
          </p:cNvGraphicFramePr>
          <p:nvPr>
            <p:ph type="body" idx="1"/>
          </p:nvPr>
        </p:nvGraphicFramePr>
        <p:xfrm>
          <a:off x="609600" y="1371600"/>
          <a:ext cx="7924800" cy="4572001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3600" smtClean="0">
                <a:cs typeface="Arial" charset="0"/>
              </a:rPr>
              <a:t>א</a:t>
            </a:r>
            <a:r>
              <a:rPr lang="en-US" sz="3600" baseline="30000" smtClean="0">
                <a:cs typeface="Arial" charset="0"/>
              </a:rPr>
              <a:t>2</a:t>
            </a: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>
            <p:ph type="body" idx="1"/>
          </p:nvPr>
        </p:nvGraphicFramePr>
        <p:xfrm>
          <a:off x="609600" y="1371600"/>
          <a:ext cx="7924800" cy="4572001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(83-78.75)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/ 78.75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(49-52.5)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(11-8.75)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Minzenmayer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Smallest unit that can evolve….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Individuals are selected for or against…</a:t>
            </a:r>
          </a:p>
          <a:p>
            <a:pPr eaLnBrk="1" hangingPunct="1">
              <a:defRPr/>
            </a:pPr>
            <a:r>
              <a:rPr lang="en-US" dirty="0" smtClean="0"/>
              <a:t>Only populations evolve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3600" smtClean="0">
                <a:cs typeface="Arial" charset="0"/>
              </a:rPr>
              <a:t>א</a:t>
            </a:r>
            <a:r>
              <a:rPr lang="en-US" sz="3600" baseline="30000" smtClean="0">
                <a:cs typeface="Arial" charset="0"/>
              </a:rPr>
              <a:t>2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type="body" idx="1"/>
          </p:nvPr>
        </p:nvGraphicFramePr>
        <p:xfrm>
          <a:off x="609600" y="1371600"/>
          <a:ext cx="7924800" cy="4572001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(83-78.75)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/ 78.75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(49-52.5)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(11-8.75)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.229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.805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א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= 1.61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Minzenmayer 2005-2006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Degrees of freedom = 3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(# categories) – 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categories not independent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dirty="0" smtClean="0"/>
              <a:t>P was calculated from data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dirty="0" smtClean="0"/>
              <a:t>if you know p then you know q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Critical value of p = .20 with 1df = about 1.70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If </a:t>
            </a:r>
            <a:r>
              <a:rPr lang="he-IL" sz="2800" dirty="0" smtClean="0">
                <a:cs typeface="Arial" charset="0"/>
              </a:rPr>
              <a:t>א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is </a:t>
            </a:r>
            <a:r>
              <a:rPr lang="en-US" sz="2800" b="1" u="sng" dirty="0" smtClean="0"/>
              <a:t>greater</a:t>
            </a:r>
            <a:r>
              <a:rPr lang="en-US" sz="2800" dirty="0" smtClean="0"/>
              <a:t> than critical value then </a:t>
            </a:r>
            <a:r>
              <a:rPr lang="en-US" sz="2800" b="1" u="sng" dirty="0" smtClean="0"/>
              <a:t>reject H</a:t>
            </a:r>
            <a:r>
              <a:rPr lang="en-US" sz="2800" b="1" u="sng" baseline="-25000" dirty="0" smtClean="0"/>
              <a:t>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If</a:t>
            </a:r>
            <a:r>
              <a:rPr lang="en-US" sz="2800" baseline="-25000" dirty="0" smtClean="0"/>
              <a:t> </a:t>
            </a:r>
            <a:r>
              <a:rPr lang="he-IL" sz="2800" dirty="0" smtClean="0">
                <a:cs typeface="Arial" charset="0"/>
              </a:rPr>
              <a:t>א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is </a:t>
            </a:r>
            <a:r>
              <a:rPr lang="en-US" sz="2800" b="1" u="sng" dirty="0" smtClean="0"/>
              <a:t>less than</a:t>
            </a:r>
            <a:r>
              <a:rPr lang="en-US" sz="2800" dirty="0" smtClean="0"/>
              <a:t> the critical value then </a:t>
            </a:r>
            <a:r>
              <a:rPr lang="en-US" sz="2800" b="1" u="sng" dirty="0" smtClean="0"/>
              <a:t>accept H</a:t>
            </a:r>
            <a:r>
              <a:rPr lang="en-US" sz="2800" b="1" u="sng" baseline="-25000" dirty="0" smtClean="0"/>
              <a:t>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Our </a:t>
            </a:r>
            <a:r>
              <a:rPr lang="he-IL" sz="2800" b="1" u="sng" dirty="0" smtClean="0">
                <a:cs typeface="Arial" charset="0"/>
              </a:rPr>
              <a:t>א</a:t>
            </a:r>
            <a:r>
              <a:rPr lang="en-US" sz="2800" b="1" u="sng" baseline="30000" dirty="0" smtClean="0"/>
              <a:t>2</a:t>
            </a:r>
            <a:r>
              <a:rPr lang="en-US" sz="2800" b="1" u="sng" dirty="0" smtClean="0"/>
              <a:t> = 1.61</a:t>
            </a:r>
            <a:r>
              <a:rPr lang="en-US" sz="2800" dirty="0" smtClean="0"/>
              <a:t> therefore we </a:t>
            </a:r>
            <a:r>
              <a:rPr lang="en-US" sz="2800" b="1" u="sng" dirty="0" smtClean="0"/>
              <a:t>accept H</a:t>
            </a:r>
            <a:r>
              <a:rPr lang="en-US" sz="2800" b="1" u="sng" baseline="-25000" dirty="0" smtClean="0"/>
              <a:t>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 smtClean="0"/>
              <a:t>Since p = .20, we would be wrong to accept the Ho less than 20% of the time</a:t>
            </a:r>
            <a:endParaRPr lang="en-US" sz="2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You can artificially inflate the value of </a:t>
            </a:r>
            <a:r>
              <a:rPr lang="he-IL" sz="2400" dirty="0" smtClean="0">
                <a:cs typeface="Arial" charset="0"/>
              </a:rPr>
              <a:t>א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if one category is small (NN=11)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Should usually use critical value at </a:t>
            </a:r>
            <a:r>
              <a:rPr lang="en-US" sz="2400" b="1" u="sng" dirty="0" smtClean="0"/>
              <a:t>p = .05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Population is in HW equilibrium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No forces acting to change allele frequencies in this population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of H-W principle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1371600"/>
            <a:ext cx="8610600" cy="5357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Sickle cell anemia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inherit a mutation in gene coding for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hemoglobin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oxygen-carrying blood protein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recessive allele =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24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normal allele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low oxygen levels causes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RBC to sickle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breakdown of RBC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clogging small blood vessels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damage to organs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often lethal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9238" y="3587750"/>
            <a:ext cx="24622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t="2647" r="7942"/>
          <a:stretch>
            <a:fillRect/>
          </a:stretch>
        </p:blipFill>
        <p:spPr bwMode="auto">
          <a:xfrm>
            <a:off x="6761163" y="336550"/>
            <a:ext cx="2382837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Sickle cell frequency</a:t>
            </a:r>
          </a:p>
        </p:txBody>
      </p:sp>
      <p:sp>
        <p:nvSpPr>
          <p:cNvPr id="6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38200" y="1371600"/>
            <a:ext cx="8077200" cy="3006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frequency of heterozygotes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1 in 5 in Central Africans =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800" b="1" i="0" u="none" strike="noStrike" kern="0" cap="none" spc="0" normalizeH="0" baseline="3000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800" b="1" i="0" u="none" strike="noStrike" kern="0" cap="none" spc="0" normalizeH="0" baseline="3000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unusual for allele with severe </a:t>
            </a:r>
            <a:b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detrimental effects in homozygotes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in 100 =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2400" b="1" i="0" u="none" strike="noStrike" kern="0" cap="none" spc="0" normalizeH="0" baseline="30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usually die before reproductive age</a:t>
            </a:r>
            <a:endParaRPr kumimoji="0" lang="en-US" sz="2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92200" y="4471988"/>
            <a:ext cx="7543800" cy="9255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spcBef>
                <a:spcPct val="20000"/>
              </a:spcBef>
              <a:buSzPct val="120000"/>
              <a:defRPr/>
            </a:pPr>
            <a:r>
              <a:rPr lang="en-US" sz="2600" b="1">
                <a:solidFill>
                  <a:schemeClr val="bg1"/>
                </a:solidFill>
              </a:rPr>
              <a:t>Why is the H</a:t>
            </a:r>
            <a:r>
              <a:rPr lang="en-US" sz="2600" b="1" baseline="30000">
                <a:solidFill>
                  <a:schemeClr val="bg1"/>
                </a:solidFill>
              </a:rPr>
              <a:t>s</a:t>
            </a:r>
            <a:r>
              <a:rPr lang="en-US" sz="2600" b="1">
                <a:solidFill>
                  <a:schemeClr val="bg1"/>
                </a:solidFill>
              </a:rPr>
              <a:t> allele maintained at such high levels in African populations?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8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92200" y="5638800"/>
            <a:ext cx="7543800" cy="92551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2800" b="1">
                <a:solidFill>
                  <a:srgbClr val="0F2117"/>
                </a:solidFill>
              </a:rPr>
              <a:t>Suggests some selective advantage of being heterozygous…</a:t>
            </a:r>
            <a:endParaRPr lang="en-US" sz="2600" b="1">
              <a:solidFill>
                <a:srgbClr val="0F21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85800"/>
            <a:ext cx="3505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Malaria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550" y="2400300"/>
            <a:ext cx="1612900" cy="1371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763" y="4179888"/>
            <a:ext cx="4033837" cy="25542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88" y="1557338"/>
            <a:ext cx="4570412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29063" y="533400"/>
            <a:ext cx="5214937" cy="107791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anchor="ctr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None/>
              <a:defRPr/>
            </a:pPr>
            <a:r>
              <a:rPr lang="en-US" b="1" dirty="0">
                <a:solidFill>
                  <a:srgbClr val="0F116A"/>
                </a:solidFill>
              </a:rPr>
              <a:t>Single-celled eukaryote parasite (</a:t>
            </a:r>
            <a:r>
              <a:rPr lang="en-US" b="1" i="1" u="sng" dirty="0">
                <a:solidFill>
                  <a:srgbClr val="0F116A"/>
                </a:solidFill>
              </a:rPr>
              <a:t>Plasmodium</a:t>
            </a:r>
            <a:r>
              <a:rPr lang="en-US" b="1" dirty="0">
                <a:solidFill>
                  <a:srgbClr val="0F116A"/>
                </a:solidFill>
              </a:rPr>
              <a:t>) spends part of its life cycle in red blood cells</a:t>
            </a:r>
          </a:p>
        </p:txBody>
      </p:sp>
      <p:pic>
        <p:nvPicPr>
          <p:cNvPr id="9" name="Picture 7" descr="Mosqui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2425700"/>
            <a:ext cx="1981200" cy="13287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925" y="2905125"/>
            <a:ext cx="288925" cy="288925"/>
          </a:xfrm>
          <a:prstGeom prst="ellipse">
            <a:avLst/>
          </a:prstGeom>
          <a:solidFill>
            <a:srgbClr val="FFCC18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1</a:t>
            </a:r>
            <a:endParaRPr lang="en-US">
              <a:solidFill>
                <a:srgbClr val="0F116A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27188" y="5499100"/>
            <a:ext cx="288925" cy="288925"/>
          </a:xfrm>
          <a:prstGeom prst="ellipse">
            <a:avLst/>
          </a:prstGeom>
          <a:solidFill>
            <a:srgbClr val="FFCC18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2</a:t>
            </a:r>
            <a:endParaRPr lang="en-US">
              <a:solidFill>
                <a:srgbClr val="0F116A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624138" y="6456363"/>
            <a:ext cx="288925" cy="288925"/>
          </a:xfrm>
          <a:prstGeom prst="ellipse">
            <a:avLst/>
          </a:prstGeom>
          <a:solidFill>
            <a:srgbClr val="FFCC18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3</a:t>
            </a:r>
            <a:endParaRPr lang="en-US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pic>
        <p:nvPicPr>
          <p:cNvPr id="4" name="Picture 11" descr="f21-13b_frequency_of_si_c"/>
          <p:cNvPicPr>
            <a:picLocks noChangeAspect="1" noChangeArrowheads="1"/>
          </p:cNvPicPr>
          <p:nvPr/>
        </p:nvPicPr>
        <p:blipFill>
          <a:blip r:embed="rId4" cstate="print"/>
          <a:srcRect t="9000" b="17999"/>
          <a:stretch>
            <a:fillRect/>
          </a:stretch>
        </p:blipFill>
        <p:spPr bwMode="auto">
          <a:xfrm>
            <a:off x="3808413" y="3746500"/>
            <a:ext cx="533558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Heterozygote Advantage</a:t>
            </a: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19100" y="1295400"/>
            <a:ext cx="8724900" cy="2859088"/>
          </a:xfrm>
          <a:prstGeom prst="rect">
            <a:avLst/>
          </a:prstGeom>
          <a:noFill/>
        </p:spPr>
        <p:txBody>
          <a:bodyPr rIns="0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tropical Africa, where malaria is common: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homozygous dominant (normal)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die or reduced reproduction from malaria: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18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18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homozygous recessive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die or reduced reproduction from sickle cell anemia: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18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18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heterozygote carriers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are relatively free of both: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2000" b="1" i="0" u="none" strike="noStrike" kern="0" cap="none" spc="0" normalizeH="0" baseline="3000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survive &amp; reproduce more, more common in population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8275" y="4244975"/>
            <a:ext cx="3406775" cy="243681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u="sng">
                <a:solidFill>
                  <a:schemeClr val="tx2"/>
                </a:solidFill>
              </a:rPr>
              <a:t>Hypothesis</a:t>
            </a:r>
            <a:r>
              <a:rPr lang="en-US" sz="2200" b="1">
                <a:solidFill>
                  <a:srgbClr val="0F116A"/>
                </a:solidFill>
              </a:rPr>
              <a:t>:</a:t>
            </a:r>
          </a:p>
          <a:p>
            <a:pPr algn="l">
              <a:defRPr/>
            </a:pPr>
            <a:r>
              <a:rPr lang="en-US" sz="2200" b="1">
                <a:solidFill>
                  <a:srgbClr val="0F116A"/>
                </a:solidFill>
              </a:rPr>
              <a:t>In malaria-infected cells, the O</a:t>
            </a:r>
            <a:r>
              <a:rPr lang="en-US" sz="2200" b="1" baseline="-25000">
                <a:solidFill>
                  <a:srgbClr val="0F116A"/>
                </a:solidFill>
              </a:rPr>
              <a:t>2</a:t>
            </a:r>
            <a:r>
              <a:rPr lang="en-US" sz="2200" b="1">
                <a:solidFill>
                  <a:srgbClr val="0F116A"/>
                </a:solidFill>
              </a:rPr>
              <a:t> level is lowered enough to cause sickling which kills the cell &amp; destroys the parasite.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902325" y="6375400"/>
            <a:ext cx="32416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600" b="1">
                <a:solidFill>
                  <a:srgbClr val="000000"/>
                </a:solidFill>
              </a:rPr>
              <a:t>Frequency of sickle cell allele &amp; distribution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Causes of Microevolution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HW equilibrium provides </a:t>
            </a:r>
            <a:r>
              <a:rPr lang="en-US" sz="2800" u="sng" dirty="0" smtClean="0"/>
              <a:t>base line</a:t>
            </a:r>
            <a:r>
              <a:rPr lang="en-US" sz="2800" dirty="0" smtClean="0"/>
              <a:t> from which evolutionary departures take place</a:t>
            </a:r>
          </a:p>
          <a:p>
            <a:pPr eaLnBrk="1" hangingPunct="1">
              <a:defRPr/>
            </a:pPr>
            <a:r>
              <a:rPr lang="en-US" sz="2800" dirty="0" smtClean="0"/>
              <a:t>If frequencies of alleles or genotypes </a:t>
            </a:r>
            <a:r>
              <a:rPr lang="en-US" sz="2800" u="sng" dirty="0" smtClean="0"/>
              <a:t>deviate </a:t>
            </a:r>
            <a:r>
              <a:rPr lang="en-US" sz="2800" dirty="0" smtClean="0"/>
              <a:t>from expected values then population is </a:t>
            </a:r>
            <a:r>
              <a:rPr lang="en-US" sz="2800" u="sng" dirty="0" smtClean="0"/>
              <a:t>evolving</a:t>
            </a:r>
          </a:p>
          <a:p>
            <a:pPr eaLnBrk="1" hangingPunct="1">
              <a:defRPr/>
            </a:pPr>
            <a:r>
              <a:rPr lang="en-US" sz="2800" dirty="0" smtClean="0"/>
              <a:t>Evolution is at the </a:t>
            </a:r>
            <a:r>
              <a:rPr lang="en-US" sz="2800" u="sng" dirty="0" smtClean="0"/>
              <a:t>population level</a:t>
            </a:r>
          </a:p>
          <a:p>
            <a:pPr lvl="1" eaLnBrk="1" hangingPunct="1">
              <a:defRPr/>
            </a:pPr>
            <a:r>
              <a:rPr lang="en-US" sz="2400" dirty="0" smtClean="0"/>
              <a:t>generation to generation change in population’s </a:t>
            </a:r>
            <a:r>
              <a:rPr lang="en-US" sz="2400" u="sng" dirty="0" smtClean="0"/>
              <a:t>allele frequency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Causes of Changes in Gene Pool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Genetic drift</a:t>
            </a:r>
          </a:p>
          <a:p>
            <a:pPr lvl="1" eaLnBrk="1" hangingPunct="1">
              <a:defRPr/>
            </a:pPr>
            <a:r>
              <a:rPr lang="en-US" smtClean="0"/>
              <a:t>Bottleneck effect</a:t>
            </a:r>
          </a:p>
          <a:p>
            <a:pPr lvl="1" eaLnBrk="1" hangingPunct="1">
              <a:defRPr/>
            </a:pPr>
            <a:r>
              <a:rPr lang="en-US" smtClean="0"/>
              <a:t>Founder effect</a:t>
            </a:r>
          </a:p>
          <a:p>
            <a:pPr eaLnBrk="1" hangingPunct="1">
              <a:defRPr/>
            </a:pPr>
            <a:r>
              <a:rPr lang="en-US" smtClean="0"/>
              <a:t>Gene Flow</a:t>
            </a:r>
          </a:p>
          <a:p>
            <a:pPr eaLnBrk="1" hangingPunct="1">
              <a:defRPr/>
            </a:pPr>
            <a:r>
              <a:rPr lang="en-US" smtClean="0"/>
              <a:t>Mutations</a:t>
            </a:r>
          </a:p>
          <a:p>
            <a:pPr eaLnBrk="1" hangingPunct="1">
              <a:defRPr/>
            </a:pPr>
            <a:r>
              <a:rPr lang="en-US" smtClean="0"/>
              <a:t>Nonrandom Mating</a:t>
            </a:r>
          </a:p>
          <a:p>
            <a:pPr eaLnBrk="1" hangingPunct="1">
              <a:defRPr/>
            </a:pPr>
            <a:r>
              <a:rPr lang="en-US" smtClean="0"/>
              <a:t>Natural selection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Genetic Drift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1" name="Picture 5" descr="23-04-GeneticDrift-AL"/>
          <p:cNvPicPr>
            <a:picLocks noChangeAspect="1" noChangeArrowheads="1"/>
          </p:cNvPicPr>
          <p:nvPr/>
        </p:nvPicPr>
        <p:blipFill>
          <a:blip r:embed="rId3" cstate="print"/>
          <a:srcRect r="26401"/>
          <a:stretch>
            <a:fillRect/>
          </a:stretch>
        </p:blipFill>
        <p:spPr bwMode="auto">
          <a:xfrm>
            <a:off x="0" y="1524000"/>
            <a:ext cx="73914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Genetic Drift</a:t>
            </a:r>
          </a:p>
        </p:txBody>
      </p:sp>
      <p:pic>
        <p:nvPicPr>
          <p:cNvPr id="40964" name="Picture 5" descr="23-04-GeneticDrift-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9144000" cy="478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Populations and gene pools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u="sng" dirty="0" smtClean="0">
                <a:solidFill>
                  <a:srgbClr val="800080"/>
                </a:solidFill>
              </a:rPr>
              <a:t>population</a:t>
            </a:r>
            <a:r>
              <a:rPr lang="en-US" dirty="0" smtClean="0"/>
              <a:t> is a localized group of interbreeding individuals</a:t>
            </a: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800080"/>
                </a:solidFill>
              </a:rPr>
              <a:t>Gene pool</a:t>
            </a:r>
            <a:r>
              <a:rPr lang="en-US" dirty="0" smtClean="0"/>
              <a:t> is collection of all </a:t>
            </a:r>
            <a:r>
              <a:rPr lang="en-US" u="sng" dirty="0" smtClean="0">
                <a:solidFill>
                  <a:srgbClr val="800080"/>
                </a:solidFill>
              </a:rPr>
              <a:t>alleles</a:t>
            </a:r>
            <a:r>
              <a:rPr lang="en-US" dirty="0" smtClean="0"/>
              <a:t> at all loci in all individuals in the population</a:t>
            </a: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800080"/>
                </a:solidFill>
              </a:rPr>
              <a:t>Allele frequency</a:t>
            </a:r>
            <a:r>
              <a:rPr lang="en-US" dirty="0" smtClean="0"/>
              <a:t> is frequency of allele in a population</a:t>
            </a:r>
          </a:p>
          <a:p>
            <a:pPr lvl="1" eaLnBrk="1" hangingPunct="1">
              <a:defRPr/>
            </a:pPr>
            <a:r>
              <a:rPr lang="en-US" dirty="0" smtClean="0"/>
              <a:t>Number of “A” alleles vs. number of “a”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How Genetic Drift Can Affect a Population</a:t>
            </a:r>
          </a:p>
        </p:txBody>
      </p:sp>
      <p:pic>
        <p:nvPicPr>
          <p:cNvPr id="41988" name="Picture 4" descr="23-05-BottleneckEffect-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8738" y="1371600"/>
            <a:ext cx="648493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Mutations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New mutations transmitted in gametes immediately </a:t>
            </a:r>
            <a:r>
              <a:rPr lang="en-US" u="sng" dirty="0" smtClean="0"/>
              <a:t>changes gene pool</a:t>
            </a:r>
            <a:r>
              <a:rPr lang="en-US" dirty="0" smtClean="0"/>
              <a:t> of population by substituting one allele for another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Little quantitative effect on large populations in a </a:t>
            </a:r>
            <a:r>
              <a:rPr lang="en-US" u="sng" dirty="0" smtClean="0"/>
              <a:t>single</a:t>
            </a:r>
            <a:r>
              <a:rPr lang="en-US" dirty="0" smtClean="0"/>
              <a:t> generation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mutation at any given locus is rare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allele with p=.5 that mutates to another allele at rate of 10</a:t>
            </a:r>
            <a:r>
              <a:rPr lang="en-US" baseline="30000" dirty="0" smtClean="0"/>
              <a:t>-5</a:t>
            </a:r>
            <a:r>
              <a:rPr lang="en-US" dirty="0" smtClean="0"/>
              <a:t> mutations per generation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take 200 generations to reduce frequency of original allele to p=.49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Nonrandom Mating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Increases number of </a:t>
            </a:r>
            <a:r>
              <a:rPr lang="en-US" u="sng" smtClean="0"/>
              <a:t>homozygous loci</a:t>
            </a:r>
            <a:r>
              <a:rPr lang="en-US" smtClean="0"/>
              <a:t> in population </a:t>
            </a:r>
          </a:p>
          <a:p>
            <a:pPr eaLnBrk="1" hangingPunct="1">
              <a:defRPr/>
            </a:pPr>
            <a:r>
              <a:rPr lang="en-US" smtClean="0"/>
              <a:t>Does not itself alter frequencies of </a:t>
            </a:r>
            <a:r>
              <a:rPr lang="en-US" u="sng" smtClean="0"/>
              <a:t>alleles</a:t>
            </a:r>
            <a:r>
              <a:rPr lang="en-US" smtClean="0"/>
              <a:t> in gene pool</a:t>
            </a:r>
          </a:p>
          <a:p>
            <a:pPr eaLnBrk="1" hangingPunct="1">
              <a:defRPr/>
            </a:pPr>
            <a:r>
              <a:rPr lang="en-US" smtClean="0"/>
              <a:t>Two types:</a:t>
            </a:r>
          </a:p>
          <a:p>
            <a:pPr lvl="1" eaLnBrk="1" hangingPunct="1">
              <a:defRPr/>
            </a:pPr>
            <a:r>
              <a:rPr lang="en-US" b="1" i="1" smtClean="0"/>
              <a:t>Inbreeding</a:t>
            </a:r>
            <a:endParaRPr lang="en-US" smtClean="0"/>
          </a:p>
          <a:p>
            <a:pPr lvl="1" eaLnBrk="1" hangingPunct="1">
              <a:defRPr/>
            </a:pPr>
            <a:r>
              <a:rPr lang="en-US" b="1" i="1" smtClean="0"/>
              <a:t>Assortative Mating</a:t>
            </a: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Nonrandom Mating--Inbreeding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Individuals of population mate with close neighbors rather than more distant members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Neighboring individuals of large populations tend to be closely related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Example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self pollination in plants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Selfing</a:t>
            </a:r>
            <a:r>
              <a:rPr lang="en-US" sz="2400" dirty="0" smtClean="0"/>
              <a:t> of AA &amp; </a:t>
            </a:r>
            <a:r>
              <a:rPr lang="en-US" sz="2400" dirty="0" err="1" smtClean="0"/>
              <a:t>aa</a:t>
            </a:r>
            <a:r>
              <a:rPr lang="en-US" sz="2400" dirty="0" smtClean="0"/>
              <a:t> plants produce only homozygous plants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Selfing</a:t>
            </a:r>
            <a:r>
              <a:rPr lang="en-US" sz="2400" dirty="0" smtClean="0"/>
              <a:t> of </a:t>
            </a:r>
            <a:r>
              <a:rPr lang="en-US" sz="2400" dirty="0" err="1" smtClean="0"/>
              <a:t>Aa</a:t>
            </a:r>
            <a:r>
              <a:rPr lang="en-US" sz="2400" dirty="0" smtClean="0"/>
              <a:t> produce ½ </a:t>
            </a:r>
            <a:r>
              <a:rPr lang="en-US" sz="2400" dirty="0" err="1" smtClean="0"/>
              <a:t>homozygotes</a:t>
            </a:r>
            <a:r>
              <a:rPr lang="en-US" sz="2400" dirty="0" smtClean="0"/>
              <a:t> and ½ </a:t>
            </a:r>
            <a:r>
              <a:rPr lang="en-US" sz="2400" dirty="0" err="1" smtClean="0"/>
              <a:t>heterozygotes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 &amp; q don’t change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only relative proportions of genotypes change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Minzenmayer</a:t>
            </a:r>
            <a:r>
              <a:rPr lang="en-US" dirty="0"/>
              <a:t> 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Natural Selection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NS is </a:t>
            </a:r>
            <a:r>
              <a:rPr lang="en-US" sz="2800" u="sng" dirty="0" smtClean="0"/>
              <a:t>differential success</a:t>
            </a:r>
            <a:r>
              <a:rPr lang="en-US" sz="2800" dirty="0" smtClean="0"/>
              <a:t> in </a:t>
            </a:r>
            <a:r>
              <a:rPr lang="en-US" sz="2800" u="sng" dirty="0" smtClean="0"/>
              <a:t>reproduction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Alleles are passed on to next generation in </a:t>
            </a:r>
            <a:r>
              <a:rPr lang="en-US" sz="2800" u="sng" dirty="0" smtClean="0"/>
              <a:t>disproportionate </a:t>
            </a:r>
            <a:r>
              <a:rPr lang="en-US" sz="2800" dirty="0" smtClean="0"/>
              <a:t>numbers relative to frequencies in present generation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Only agent of microevolution that is </a:t>
            </a:r>
            <a:r>
              <a:rPr lang="en-US" sz="2800" u="sng" dirty="0" smtClean="0"/>
              <a:t>adaptive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Only process that accumulates &amp; maintains favorable genotypes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Environmental change results in selection favoring genotypes present in population that can survive new conditions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Variability</a:t>
            </a:r>
            <a:r>
              <a:rPr lang="en-US" sz="2800" dirty="0" smtClean="0"/>
              <a:t> in population makes it possible for NS to occur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</a:t>
            </a:r>
            <a:endParaRPr lang="en-US" dirty="0"/>
          </a:p>
        </p:txBody>
      </p:sp>
      <p:pic>
        <p:nvPicPr>
          <p:cNvPr id="6" name="Picture 32" descr="f21-07_pocket_mice_from_c"/>
          <p:cNvPicPr>
            <a:picLocks noChangeAspect="1" noChangeArrowheads="1"/>
          </p:cNvPicPr>
          <p:nvPr/>
        </p:nvPicPr>
        <p:blipFill>
          <a:blip r:embed="rId6" cstate="print"/>
          <a:srcRect l="1125" t="17999" r="2251" b="17999"/>
          <a:stretch>
            <a:fillRect/>
          </a:stretch>
        </p:blipFill>
        <p:spPr bwMode="auto">
          <a:xfrm>
            <a:off x="4576763" y="1590675"/>
            <a:ext cx="4376737" cy="217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Picture 14">
            <a:hlinkClick r:id="rId7" action="ppaction://hlinkpres?slideindex=20&amp;slidetitle=Fig.%2021.9a(TE%20Art)"/>
          </p:cNvPr>
          <p:cNvPicPr>
            <a:picLocks noChangeAspect="1" noChangeArrowheads="1"/>
          </p:cNvPicPr>
          <p:nvPr/>
        </p:nvPicPr>
        <p:blipFill>
          <a:blip r:embed="rId8" cstate="print"/>
          <a:srcRect b="19760"/>
          <a:stretch>
            <a:fillRect/>
          </a:stretch>
        </p:blipFill>
        <p:spPr bwMode="auto">
          <a:xfrm>
            <a:off x="5689600" y="3810000"/>
            <a:ext cx="27051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Changes in populations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500" y="1381125"/>
            <a:ext cx="3733800" cy="2392363"/>
          </a:xfrm>
          <a:prstGeom prst="rect">
            <a:avLst/>
          </a:prstGeom>
          <a:noFill/>
          <a:ln w="9525">
            <a:solidFill>
              <a:srgbClr val="00000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98500" y="1363663"/>
            <a:ext cx="3733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 b="1">
                <a:solidFill>
                  <a:srgbClr val="000000"/>
                </a:solidFill>
              </a:rPr>
              <a:t>Bent Grass on toxic mine site</a:t>
            </a:r>
            <a:endParaRPr lang="en-US" sz="1900" b="1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60938" y="1347788"/>
            <a:ext cx="3733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 b="1">
                <a:solidFill>
                  <a:srgbClr val="000000"/>
                </a:solidFill>
              </a:rPr>
              <a:t>Pocket Mice in desert lava flows</a:t>
            </a:r>
            <a:endParaRPr lang="en-US" sz="1900" b="1">
              <a:solidFill>
                <a:srgbClr val="000000"/>
              </a:solidFill>
            </a:endParaRPr>
          </a:p>
        </p:txBody>
      </p:sp>
      <p:pic>
        <p:nvPicPr>
          <p:cNvPr id="12" name="Picture 9" descr="f21-11_degree_of_copper_c"/>
          <p:cNvPicPr>
            <a:picLocks noChangeAspect="1" noChangeArrowheads="1"/>
          </p:cNvPicPr>
          <p:nvPr/>
        </p:nvPicPr>
        <p:blipFill>
          <a:blip r:embed="rId10" cstate="print"/>
          <a:srcRect t="14999" b="17999"/>
          <a:stretch>
            <a:fillRect/>
          </a:stretch>
        </p:blipFill>
        <p:spPr bwMode="auto">
          <a:xfrm>
            <a:off x="280988" y="1644650"/>
            <a:ext cx="40957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f21-18_the_evolution_of_c"/>
          <p:cNvPicPr>
            <a:picLocks noChangeAspect="1" noChangeArrowheads="1"/>
          </p:cNvPicPr>
          <p:nvPr/>
        </p:nvPicPr>
        <p:blipFill>
          <a:blip r:embed="rId11" cstate="print"/>
          <a:srcRect l="6187" t="2251" b="1500"/>
          <a:stretch>
            <a:fillRect/>
          </a:stretch>
        </p:blipFill>
        <p:spPr bwMode="auto">
          <a:xfrm>
            <a:off x="704850" y="3911600"/>
            <a:ext cx="3552825" cy="273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4624388" y="3865563"/>
            <a:ext cx="4083050" cy="1947862"/>
            <a:chOff x="506" y="1003"/>
            <a:chExt cx="4702" cy="2244"/>
          </a:xfrm>
        </p:grpSpPr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 l="5624" t="16499" r="5624" b="27000"/>
            <a:stretch>
              <a:fillRect/>
            </a:stretch>
          </p:blipFill>
          <p:spPr bwMode="auto">
            <a:xfrm>
              <a:off x="506" y="1003"/>
              <a:ext cx="4702" cy="224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2312" y="1419"/>
              <a:ext cx="176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844" y="1071"/>
              <a:ext cx="900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Pesticide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molecule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4003" y="2687"/>
              <a:ext cx="1035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Insect cell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membrane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501" y="1175"/>
              <a:ext cx="103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Target site</a:t>
              </a:r>
              <a:endParaRPr lang="en-US" sz="1400" b="1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212" y="2355"/>
              <a:ext cx="104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4824" y="2483"/>
              <a:ext cx="152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840" y="1267"/>
              <a:ext cx="240" cy="2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124" y="2678"/>
              <a:ext cx="978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Resistant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target site</a:t>
              </a:r>
            </a:p>
          </p:txBody>
        </p:sp>
      </p:grp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95850" y="6157913"/>
            <a:ext cx="2297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</a:rPr>
              <a:t>Insecticide resistance</a:t>
            </a:r>
          </a:p>
        </p:txBody>
      </p: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5413375" y="5014913"/>
            <a:ext cx="3611563" cy="1749425"/>
            <a:chOff x="3410" y="3159"/>
            <a:chExt cx="2275" cy="1102"/>
          </a:xfrm>
        </p:grpSpPr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3534" y="3159"/>
              <a:ext cx="2151" cy="1096"/>
              <a:chOff x="791" y="1003"/>
              <a:chExt cx="4404" cy="2244"/>
            </a:xfrm>
          </p:grpSpPr>
          <p:pic>
            <p:nvPicPr>
              <p:cNvPr id="28" name="Picture 2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11250" t="16499" r="5624" b="27000"/>
              <a:stretch>
                <a:fillRect/>
              </a:stretch>
            </p:blipFill>
            <p:spPr bwMode="auto">
              <a:xfrm>
                <a:off x="791" y="1003"/>
                <a:ext cx="4404" cy="224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3698" y="1472"/>
                <a:ext cx="1325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600" b="1">
                    <a:solidFill>
                      <a:srgbClr val="000000"/>
                    </a:solidFill>
                  </a:rPr>
                  <a:t>Target site</a:t>
                </a:r>
                <a:endParaRPr lang="en-US" sz="1600" b="1"/>
              </a:p>
            </p:txBody>
          </p:sp>
        </p:grp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3410" y="4069"/>
              <a:ext cx="20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Decreased number of target sites</a:t>
              </a:r>
            </a:p>
          </p:txBody>
        </p:sp>
      </p:grpSp>
      <p:pic>
        <p:nvPicPr>
          <p:cNvPr id="30" name="Picture 13" descr="21_19b"/>
          <p:cNvPicPr>
            <a:picLocks noChangeAspect="1" noChangeArrowheads="1"/>
          </p:cNvPicPr>
          <p:nvPr/>
        </p:nvPicPr>
        <p:blipFill>
          <a:blip r:embed="rId14" cstate="print"/>
          <a:srcRect l="3375" t="3000" r="4500" b="3000"/>
          <a:stretch>
            <a:fillRect/>
          </a:stretch>
        </p:blipFill>
        <p:spPr bwMode="auto">
          <a:xfrm>
            <a:off x="1328738" y="3867150"/>
            <a:ext cx="3127375" cy="2392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1" name="Picture 11" descr="f21-19l_evolutionary_ch_c"/>
          <p:cNvPicPr>
            <a:picLocks noChangeAspect="1" noChangeArrowheads="1"/>
          </p:cNvPicPr>
          <p:nvPr/>
        </p:nvPicPr>
        <p:blipFill>
          <a:blip r:embed="rId15" cstate="print"/>
          <a:srcRect l="6750" t="3000" r="3375"/>
          <a:stretch>
            <a:fillRect/>
          </a:stretch>
        </p:blipFill>
        <p:spPr bwMode="auto">
          <a:xfrm>
            <a:off x="620713" y="3894138"/>
            <a:ext cx="363378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f21-07_pocket_mice_from_c"/>
          <p:cNvPicPr>
            <a:picLocks noChangeAspect="1" noChangeArrowheads="1"/>
          </p:cNvPicPr>
          <p:nvPr/>
        </p:nvPicPr>
        <p:blipFill>
          <a:blip r:embed="rId6" cstate="print"/>
          <a:srcRect l="1125" t="17999" r="2251" b="17999"/>
          <a:stretch>
            <a:fillRect/>
          </a:stretch>
        </p:blipFill>
        <p:spPr bwMode="auto">
          <a:xfrm>
            <a:off x="4576763" y="1590675"/>
            <a:ext cx="4376737" cy="217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Minzenmayer</a:t>
            </a:r>
            <a:r>
              <a:rPr lang="en-US" dirty="0"/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Changes in Gene Pools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Processes</a:t>
            </a:r>
            <a:r>
              <a:rPr lang="en-US" sz="2400" dirty="0" smtClean="0"/>
              <a:t> that lead to </a:t>
            </a:r>
            <a:r>
              <a:rPr lang="en-US" sz="2400" u="sng" dirty="0" smtClean="0">
                <a:solidFill>
                  <a:srgbClr val="FF0000"/>
                </a:solidFill>
              </a:rPr>
              <a:t>genetic variation </a:t>
            </a:r>
            <a:r>
              <a:rPr lang="en-US" sz="2400" dirty="0" smtClean="0"/>
              <a:t>are </a:t>
            </a:r>
            <a:r>
              <a:rPr lang="en-US" sz="2400" u="sng" dirty="0" smtClean="0">
                <a:solidFill>
                  <a:srgbClr val="FF0000"/>
                </a:solidFill>
              </a:rPr>
              <a:t>random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Mutations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Meiosis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Sexual Reproduction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Natural selection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u="sng" dirty="0" smtClean="0">
                <a:solidFill>
                  <a:srgbClr val="FF0000"/>
                </a:solidFill>
              </a:rPr>
              <a:t>NOT random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Environment favors genetic combinations that contribute to </a:t>
            </a:r>
            <a:r>
              <a:rPr lang="en-US" sz="2400" u="sng" dirty="0" smtClean="0"/>
              <a:t>survival and reproductive success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Alleles may become more common than other alleles in the gene pool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There is a change in the </a:t>
            </a:r>
            <a:r>
              <a:rPr lang="en-US" sz="2000" u="sng" dirty="0" smtClean="0">
                <a:solidFill>
                  <a:schemeClr val="tx1"/>
                </a:solidFill>
              </a:rPr>
              <a:t>frequency</a:t>
            </a:r>
            <a:r>
              <a:rPr lang="en-US" sz="2000" dirty="0" smtClean="0">
                <a:solidFill>
                  <a:schemeClr val="tx1"/>
                </a:solidFill>
              </a:rPr>
              <a:t> of alleles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8A3E"/>
                </a:solidFill>
              </a:rPr>
              <a:t>how often an allele occurs in a population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8A3E"/>
                </a:solidFill>
              </a:rPr>
              <a:t>a generation to generation change in the frequencies of alleles within a population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If a population is NOT evolving…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Evolution implies a </a:t>
            </a:r>
            <a:r>
              <a:rPr lang="en-US" sz="2800" u="sng" dirty="0" smtClean="0">
                <a:solidFill>
                  <a:srgbClr val="FF0000"/>
                </a:solidFill>
              </a:rPr>
              <a:t>change</a:t>
            </a:r>
            <a:r>
              <a:rPr lang="en-US" sz="2800" dirty="0" smtClean="0"/>
              <a:t> in allele frequencies in a population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Population is </a:t>
            </a:r>
            <a:r>
              <a:rPr lang="en-US" sz="2800" u="sng" dirty="0" smtClean="0"/>
              <a:t>not</a:t>
            </a:r>
            <a:r>
              <a:rPr lang="en-US" sz="2800" dirty="0" smtClean="0"/>
              <a:t> undergoing a change in their gene pool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Condition is called </a:t>
            </a:r>
            <a:r>
              <a:rPr lang="en-US" sz="2800" u="sng" dirty="0" smtClean="0">
                <a:solidFill>
                  <a:srgbClr val="FF0000"/>
                </a:solidFill>
              </a:rPr>
              <a:t>Hardy Weinberg Equilibrium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Assumptions for </a:t>
            </a:r>
            <a:r>
              <a:rPr lang="en-US" sz="2800" b="1" dirty="0" smtClean="0"/>
              <a:t>Hardy Weinberg Equilibrium</a:t>
            </a:r>
            <a:r>
              <a:rPr lang="en-US" sz="2800" dirty="0" smtClean="0"/>
              <a:t> </a:t>
            </a:r>
            <a:r>
              <a:rPr lang="en-US" sz="2800" u="sng" dirty="0" smtClean="0">
                <a:solidFill>
                  <a:srgbClr val="008A3E"/>
                </a:solidFill>
              </a:rPr>
              <a:t>Hypothetical Non-evolving population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Very large population (no genetic drift)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No migration (in or out)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No mutation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Random mating (no competition)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No natural selection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Autosomal</a:t>
            </a:r>
            <a:r>
              <a:rPr lang="en-US" sz="2400" dirty="0" smtClean="0"/>
              <a:t> traits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Diploid, sexually reproducing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Hardy-Weinberg Equilibrium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Hypothetical, non-evolving population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Preserves allele frequencies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Serves as a model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Natural populations rarely in HW equilibrium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Useful model to </a:t>
            </a:r>
            <a:r>
              <a:rPr lang="en-US" u="sng" dirty="0" smtClean="0">
                <a:solidFill>
                  <a:srgbClr val="800080"/>
                </a:solidFill>
              </a:rPr>
              <a:t>measure</a:t>
            </a:r>
            <a:r>
              <a:rPr lang="en-US" dirty="0" smtClean="0"/>
              <a:t> if forces are acting on a population to cause change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43388"/>
            <a:ext cx="81534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AP Biology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Hardy Weinberg Theorum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41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p</a:t>
            </a:r>
            <a:r>
              <a:rPr lang="en-US" sz="2400" baseline="30000" smtClean="0"/>
              <a:t>2</a:t>
            </a:r>
            <a:r>
              <a:rPr lang="en-US" sz="2400" smtClean="0"/>
              <a:t> + 2pq + q</a:t>
            </a:r>
            <a:r>
              <a:rPr lang="en-US" sz="2400" baseline="30000" smtClean="0"/>
              <a:t>2</a:t>
            </a:r>
            <a:r>
              <a:rPr lang="en-US" sz="2400" smtClean="0"/>
              <a:t> = 1</a:t>
            </a:r>
          </a:p>
          <a:p>
            <a:pPr eaLnBrk="1" hangingPunct="1">
              <a:defRPr/>
            </a:pPr>
            <a:r>
              <a:rPr lang="en-US" sz="2400" smtClean="0"/>
              <a:t>p </a:t>
            </a:r>
          </a:p>
          <a:p>
            <a:pPr lvl="1" eaLnBrk="1" hangingPunct="1">
              <a:defRPr/>
            </a:pPr>
            <a:r>
              <a:rPr lang="en-US" sz="2000" smtClean="0"/>
              <a:t> frequency of dominant allele in population (</a:t>
            </a:r>
            <a:r>
              <a:rPr lang="en-US" sz="2000" smtClean="0">
                <a:solidFill>
                  <a:srgbClr val="FF0000"/>
                </a:solidFill>
              </a:rPr>
              <a:t>A</a:t>
            </a:r>
            <a:r>
              <a:rPr lang="en-US" sz="2000" smtClean="0"/>
              <a:t>)</a:t>
            </a:r>
          </a:p>
          <a:p>
            <a:pPr eaLnBrk="1" hangingPunct="1">
              <a:defRPr/>
            </a:pPr>
            <a:r>
              <a:rPr lang="en-US" sz="2400" smtClean="0"/>
              <a:t>q </a:t>
            </a:r>
          </a:p>
          <a:p>
            <a:pPr lvl="1" eaLnBrk="1" hangingPunct="1">
              <a:defRPr/>
            </a:pPr>
            <a:r>
              <a:rPr lang="en-US" sz="2000" smtClean="0"/>
              <a:t>frequency of recessive allele in population (</a:t>
            </a:r>
            <a:r>
              <a:rPr lang="en-US" sz="2000" smtClean="0">
                <a:solidFill>
                  <a:srgbClr val="FF0000"/>
                </a:solidFill>
              </a:rPr>
              <a:t>a</a:t>
            </a:r>
            <a:r>
              <a:rPr lang="en-US" sz="2000" smtClean="0"/>
              <a:t>)	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800080"/>
                </a:solidFill>
              </a:rPr>
              <a:t>p  + q = 1</a:t>
            </a:r>
          </a:p>
          <a:p>
            <a:pPr eaLnBrk="1" hangingPunct="1">
              <a:defRPr/>
            </a:pPr>
            <a:endParaRPr lang="en-US" sz="2400" smtClean="0">
              <a:solidFill>
                <a:srgbClr val="800080"/>
              </a:solidFill>
            </a:endParaRPr>
          </a:p>
          <a:p>
            <a:pPr eaLnBrk="1" hangingPunct="1">
              <a:defRPr/>
            </a:pPr>
            <a:r>
              <a:rPr lang="en-US" sz="2400" smtClean="0"/>
              <a:t>p</a:t>
            </a:r>
            <a:r>
              <a:rPr lang="en-US" sz="2400" baseline="30000" smtClean="0"/>
              <a:t>2</a:t>
            </a:r>
            <a:r>
              <a:rPr lang="en-US" sz="2400" smtClean="0"/>
              <a:t> 	+ 2pq + 	q</a:t>
            </a:r>
            <a:r>
              <a:rPr lang="en-US" sz="2400" baseline="30000" smtClean="0"/>
              <a:t>2</a:t>
            </a:r>
            <a:r>
              <a:rPr lang="en-US" sz="2400" smtClean="0"/>
              <a:t> 	= 1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FF0000"/>
                </a:solidFill>
              </a:rPr>
              <a:t>AA</a:t>
            </a:r>
            <a:r>
              <a:rPr lang="en-US" sz="2400" smtClean="0"/>
              <a:t>	+  </a:t>
            </a:r>
            <a:r>
              <a:rPr lang="en-US" sz="2400" smtClean="0">
                <a:solidFill>
                  <a:srgbClr val="FF0000"/>
                </a:solidFill>
              </a:rPr>
              <a:t>Aa</a:t>
            </a:r>
            <a:r>
              <a:rPr lang="en-US" sz="2400" smtClean="0"/>
              <a:t>	  +	</a:t>
            </a:r>
            <a:r>
              <a:rPr lang="en-US" sz="2400" smtClean="0">
                <a:solidFill>
                  <a:srgbClr val="FF0000"/>
                </a:solidFill>
              </a:rPr>
              <a:t>aa</a:t>
            </a:r>
            <a:r>
              <a:rPr lang="en-US" sz="2400" smtClean="0"/>
              <a:t>	= 1</a:t>
            </a:r>
          </a:p>
          <a:p>
            <a:pPr eaLnBrk="1" hangingPunct="1">
              <a:defRPr/>
            </a:pPr>
            <a:endParaRPr lang="en-US" sz="2400" smtClean="0"/>
          </a:p>
        </p:txBody>
      </p:sp>
      <p:graphicFrame>
        <p:nvGraphicFramePr>
          <p:cNvPr id="36949" name="Group 85"/>
          <p:cNvGraphicFramePr>
            <a:graphicFrameLocks noGrp="1"/>
          </p:cNvGraphicFramePr>
          <p:nvPr>
            <p:ph sz="half" idx="2"/>
          </p:nvPr>
        </p:nvGraphicFramePr>
        <p:xfrm>
          <a:off x="4800600" y="2133600"/>
          <a:ext cx="3886200" cy="2514601"/>
        </p:xfrm>
        <a:graphic>
          <a:graphicData uri="http://schemas.openxmlformats.org/drawingml/2006/table">
            <a:tbl>
              <a:tblPr/>
              <a:tblGrid>
                <a:gridCol w="1239838"/>
                <a:gridCol w="1323975"/>
                <a:gridCol w="1322387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 biology">
  <a:themeElements>
    <a:clrScheme name="ap biology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ap bi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 biology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biology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biolog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biology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biology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383</TotalTime>
  <Words>1870</Words>
  <Application>Microsoft Office PowerPoint</Application>
  <PresentationFormat>On-screen Show (4:3)</PresentationFormat>
  <Paragraphs>483</Paragraphs>
  <Slides>44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 biology</vt:lpstr>
      <vt:lpstr>Population Genetics—provides framework for studying evolution</vt:lpstr>
      <vt:lpstr>PowerPoint Presentation</vt:lpstr>
      <vt:lpstr>Smallest unit that can evolve….</vt:lpstr>
      <vt:lpstr>Populations and gene pools</vt:lpstr>
      <vt:lpstr>PowerPoint Presentation</vt:lpstr>
      <vt:lpstr>Changes in Gene Pools</vt:lpstr>
      <vt:lpstr>If a population is NOT evolving…</vt:lpstr>
      <vt:lpstr>Hardy-Weinberg Equilibrium</vt:lpstr>
      <vt:lpstr>Hardy Weinberg Theorum</vt:lpstr>
      <vt:lpstr>Hardy Weinberg Theorum</vt:lpstr>
      <vt:lpstr>Calculating frequency of alleles</vt:lpstr>
      <vt:lpstr>Calculating frequency of alleles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of HW Theorum</vt:lpstr>
      <vt:lpstr>Application of HW theorum</vt:lpstr>
      <vt:lpstr>Implications of HW Theorem</vt:lpstr>
      <vt:lpstr>Blood Type in Pueblo Indians (MN system)</vt:lpstr>
      <vt:lpstr>Blood Type in Pueblo Indians (MN system)</vt:lpstr>
      <vt:lpstr>PowerPoint Presentation</vt:lpstr>
      <vt:lpstr>Calculate expected number of individuals   n = total number of individuals in population</vt:lpstr>
      <vt:lpstr>Calculate expected number of individuals   n = total number of individuals in population</vt:lpstr>
      <vt:lpstr>Calculate expected number of individuals   n = total number of individuals in population</vt:lpstr>
      <vt:lpstr>Do א2 test to determine whether the observed values and expected values are significantly different from one another.</vt:lpstr>
      <vt:lpstr>א2</vt:lpstr>
      <vt:lpstr>א2</vt:lpstr>
      <vt:lpstr>א2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Microevolution</vt:lpstr>
      <vt:lpstr>Causes of Changes in Gene Pool</vt:lpstr>
      <vt:lpstr>Genetic Drift</vt:lpstr>
      <vt:lpstr>Genetic Drift</vt:lpstr>
      <vt:lpstr>How Genetic Drift Can Affect a Population</vt:lpstr>
      <vt:lpstr>Mutations</vt:lpstr>
      <vt:lpstr>Nonrandom Mating</vt:lpstr>
      <vt:lpstr>Nonrandom Mating--Inbreeding</vt:lpstr>
      <vt:lpstr>Natural Selection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Shamone Minzenmayer</dc:creator>
  <cp:lastModifiedBy>base image</cp:lastModifiedBy>
  <cp:revision>40</cp:revision>
  <cp:lastPrinted>1601-01-01T00:00:00Z</cp:lastPrinted>
  <dcterms:created xsi:type="dcterms:W3CDTF">2005-04-28T15:03:12Z</dcterms:created>
  <dcterms:modified xsi:type="dcterms:W3CDTF">2016-11-21T21:06:00Z</dcterms:modified>
</cp:coreProperties>
</file>